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1"/>
  </p:notesMasterIdLst>
  <p:sldIdLst>
    <p:sldId id="256" r:id="rId2"/>
    <p:sldId id="257" r:id="rId3"/>
    <p:sldId id="258" r:id="rId4"/>
    <p:sldId id="259" r:id="rId5"/>
    <p:sldId id="267" r:id="rId6"/>
    <p:sldId id="266" r:id="rId7"/>
    <p:sldId id="260"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5714" autoAdjust="0"/>
  </p:normalViewPr>
  <p:slideViewPr>
    <p:cSldViewPr snapToGrid="0">
      <p:cViewPr varScale="1">
        <p:scale>
          <a:sx n="66" d="100"/>
          <a:sy n="66" d="100"/>
        </p:scale>
        <p:origin x="900" y="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image" Target="../media/image15.png"/><Relationship Id="rId4" Type="http://schemas.openxmlformats.org/officeDocument/2006/relationships/image" Target="../media/image18.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image" Target="../media/image15.png"/><Relationship Id="rId4" Type="http://schemas.openxmlformats.org/officeDocument/2006/relationships/image" Target="../media/image1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5205C7-9159-4C18-967A-BABEF81BC561}" type="doc">
      <dgm:prSet loTypeId="urn:microsoft.com/office/officeart/2005/8/layout/funnel1" loCatId="process" qsTypeId="urn:microsoft.com/office/officeart/2005/8/quickstyle/simple1" qsCatId="simple" csTypeId="urn:microsoft.com/office/officeart/2005/8/colors/accent1_2" csCatId="accent1" phldr="1"/>
      <dgm:spPr/>
      <dgm:t>
        <a:bodyPr/>
        <a:lstStyle/>
        <a:p>
          <a:endParaRPr lang="en-US"/>
        </a:p>
      </dgm:t>
    </dgm:pt>
    <dgm:pt modelId="{FC8B3073-6416-4771-870C-6BE457109D25}">
      <dgm:prSet phldrT="[Text]" custT="1"/>
      <dgm:spPr>
        <a:ln>
          <a:solidFill>
            <a:schemeClr val="bg2"/>
          </a:solidFill>
        </a:ln>
      </dgm:spPr>
      <dgm:t>
        <a:bodyPr/>
        <a:lstStyle/>
        <a:p>
          <a:r>
            <a:rPr lang="en-US" sz="1400" b="1" dirty="0">
              <a:solidFill>
                <a:schemeClr val="bg2"/>
              </a:solidFill>
            </a:rPr>
            <a:t>EEG Data Acquisition</a:t>
          </a:r>
        </a:p>
      </dgm:t>
    </dgm:pt>
    <dgm:pt modelId="{7B6DEA9E-4659-4911-BAD2-EB01FAE86AB4}" type="parTrans" cxnId="{C7BC6DEB-841A-4784-B256-9EAA259A1FD3}">
      <dgm:prSet/>
      <dgm:spPr/>
      <dgm:t>
        <a:bodyPr/>
        <a:lstStyle/>
        <a:p>
          <a:endParaRPr lang="en-US"/>
        </a:p>
      </dgm:t>
    </dgm:pt>
    <dgm:pt modelId="{7518928E-A9F5-454C-8806-FECB3BB957AF}" type="sibTrans" cxnId="{C7BC6DEB-841A-4784-B256-9EAA259A1FD3}">
      <dgm:prSet/>
      <dgm:spPr/>
      <dgm:t>
        <a:bodyPr/>
        <a:lstStyle/>
        <a:p>
          <a:endParaRPr lang="en-US"/>
        </a:p>
      </dgm:t>
    </dgm:pt>
    <dgm:pt modelId="{199E13CA-F471-4CDB-BCBC-43D458EC6A5E}">
      <dgm:prSet phldrT="[Text]" custT="1"/>
      <dgm:spPr>
        <a:ln>
          <a:solidFill>
            <a:schemeClr val="bg2"/>
          </a:solidFill>
        </a:ln>
      </dgm:spPr>
      <dgm:t>
        <a:bodyPr/>
        <a:lstStyle/>
        <a:p>
          <a:r>
            <a:rPr lang="en-US" sz="1400" dirty="0">
              <a:solidFill>
                <a:schemeClr val="bg2">
                  <a:lumMod val="75000"/>
                </a:schemeClr>
              </a:solidFill>
            </a:rPr>
            <a:t>Classification using Machine</a:t>
          </a:r>
        </a:p>
        <a:p>
          <a:r>
            <a:rPr lang="en-US" sz="1400" dirty="0">
              <a:solidFill>
                <a:schemeClr val="bg2">
                  <a:lumMod val="75000"/>
                </a:schemeClr>
              </a:solidFill>
            </a:rPr>
            <a:t> learning</a:t>
          </a:r>
        </a:p>
      </dgm:t>
    </dgm:pt>
    <dgm:pt modelId="{D5C2C37F-35C6-4939-A2B1-FF56CBB3E7E0}" type="parTrans" cxnId="{16E389D2-9C7B-4D74-9DD8-32F236575084}">
      <dgm:prSet/>
      <dgm:spPr/>
      <dgm:t>
        <a:bodyPr/>
        <a:lstStyle/>
        <a:p>
          <a:endParaRPr lang="en-US"/>
        </a:p>
      </dgm:t>
    </dgm:pt>
    <dgm:pt modelId="{FF379D2E-2845-45EB-8F2B-5E9A2D78CB04}" type="sibTrans" cxnId="{16E389D2-9C7B-4D74-9DD8-32F236575084}">
      <dgm:prSet/>
      <dgm:spPr/>
      <dgm:t>
        <a:bodyPr/>
        <a:lstStyle/>
        <a:p>
          <a:endParaRPr lang="en-US"/>
        </a:p>
      </dgm:t>
    </dgm:pt>
    <dgm:pt modelId="{0F0ED866-7E8E-440D-9ED0-0A5DD0FD6B97}">
      <dgm:prSet phldrT="[Text]" custT="1"/>
      <dgm:spPr>
        <a:ln w="38100">
          <a:solidFill>
            <a:schemeClr val="bg2">
              <a:lumMod val="75000"/>
            </a:schemeClr>
          </a:solidFill>
        </a:ln>
      </dgm:spPr>
      <dgm:t>
        <a:bodyPr/>
        <a:lstStyle/>
        <a:p>
          <a:r>
            <a:rPr lang="en-US" sz="1800" dirty="0"/>
            <a:t>Application Interface Construction</a:t>
          </a:r>
        </a:p>
      </dgm:t>
    </dgm:pt>
    <dgm:pt modelId="{A41C9A37-C575-401E-B62A-DF94EDB5EFA0}" type="parTrans" cxnId="{4DD949EB-02A8-41E7-B861-51CE5F6E7DD8}">
      <dgm:prSet/>
      <dgm:spPr/>
      <dgm:t>
        <a:bodyPr/>
        <a:lstStyle/>
        <a:p>
          <a:endParaRPr lang="en-US"/>
        </a:p>
      </dgm:t>
    </dgm:pt>
    <dgm:pt modelId="{3756140A-1CAB-41BA-A1D2-D1431E8CC629}" type="sibTrans" cxnId="{4DD949EB-02A8-41E7-B861-51CE5F6E7DD8}">
      <dgm:prSet/>
      <dgm:spPr/>
      <dgm:t>
        <a:bodyPr/>
        <a:lstStyle/>
        <a:p>
          <a:endParaRPr lang="en-US"/>
        </a:p>
      </dgm:t>
    </dgm:pt>
    <dgm:pt modelId="{A4A27C65-142D-4E25-834D-C30E95705DD2}">
      <dgm:prSet phldrT="[Text]"/>
      <dgm:spPr/>
      <dgm:t>
        <a:bodyPr/>
        <a:lstStyle/>
        <a:p>
          <a:endParaRPr lang="en-US"/>
        </a:p>
      </dgm:t>
    </dgm:pt>
    <dgm:pt modelId="{BD751D55-711C-4D49-8CAB-D752F71B2022}" type="parTrans" cxnId="{FA851625-3100-466D-AF9C-D93F89417FFB}">
      <dgm:prSet/>
      <dgm:spPr/>
      <dgm:t>
        <a:bodyPr/>
        <a:lstStyle/>
        <a:p>
          <a:endParaRPr lang="en-US"/>
        </a:p>
      </dgm:t>
    </dgm:pt>
    <dgm:pt modelId="{CC03C0E9-3405-4044-BAC2-6B0AB2E33646}" type="sibTrans" cxnId="{FA851625-3100-466D-AF9C-D93F89417FFB}">
      <dgm:prSet/>
      <dgm:spPr/>
      <dgm:t>
        <a:bodyPr/>
        <a:lstStyle/>
        <a:p>
          <a:endParaRPr lang="en-US"/>
        </a:p>
      </dgm:t>
    </dgm:pt>
    <dgm:pt modelId="{8F10C1EF-10B9-4AFB-B73A-0260CC1B8B62}">
      <dgm:prSet phldrT="[Text]"/>
      <dgm:spPr/>
      <dgm:t>
        <a:bodyPr/>
        <a:lstStyle/>
        <a:p>
          <a:endParaRPr lang="en-US" dirty="0"/>
        </a:p>
      </dgm:t>
    </dgm:pt>
    <dgm:pt modelId="{001250A4-906F-43B4-8547-D6CAE162F20B}" type="parTrans" cxnId="{765B8C77-860A-4530-B981-824775A68AE3}">
      <dgm:prSet/>
      <dgm:spPr/>
      <dgm:t>
        <a:bodyPr/>
        <a:lstStyle/>
        <a:p>
          <a:endParaRPr lang="en-US"/>
        </a:p>
      </dgm:t>
    </dgm:pt>
    <dgm:pt modelId="{A864858B-D323-49EE-8BC8-9C9336DD311E}" type="sibTrans" cxnId="{765B8C77-860A-4530-B981-824775A68AE3}">
      <dgm:prSet/>
      <dgm:spPr/>
      <dgm:t>
        <a:bodyPr/>
        <a:lstStyle/>
        <a:p>
          <a:endParaRPr lang="en-US"/>
        </a:p>
      </dgm:t>
    </dgm:pt>
    <dgm:pt modelId="{9445C510-FE31-4A1B-BDD2-E5CD42033E1C}">
      <dgm:prSet phldrT="[Text]" custT="1"/>
      <dgm:spPr>
        <a:ln>
          <a:solidFill>
            <a:schemeClr val="bg2"/>
          </a:solidFill>
        </a:ln>
      </dgm:spPr>
      <dgm:t>
        <a:bodyPr/>
        <a:lstStyle/>
        <a:p>
          <a:r>
            <a:rPr lang="en-US" sz="1400" b="1" dirty="0">
              <a:solidFill>
                <a:schemeClr val="bg2"/>
              </a:solidFill>
            </a:rPr>
            <a:t>Data Preprocessing</a:t>
          </a:r>
        </a:p>
      </dgm:t>
    </dgm:pt>
    <dgm:pt modelId="{14C0F137-8877-46A5-A4F6-3AE29CC68A1A}" type="sibTrans" cxnId="{281CF84F-9BF8-4453-8D43-8DEC86D5BD3D}">
      <dgm:prSet/>
      <dgm:spPr/>
      <dgm:t>
        <a:bodyPr/>
        <a:lstStyle/>
        <a:p>
          <a:endParaRPr lang="en-US"/>
        </a:p>
      </dgm:t>
    </dgm:pt>
    <dgm:pt modelId="{8FAC2E07-73C1-4648-B79A-2F174C9E660E}" type="parTrans" cxnId="{281CF84F-9BF8-4453-8D43-8DEC86D5BD3D}">
      <dgm:prSet/>
      <dgm:spPr/>
      <dgm:t>
        <a:bodyPr/>
        <a:lstStyle/>
        <a:p>
          <a:endParaRPr lang="en-US"/>
        </a:p>
      </dgm:t>
    </dgm:pt>
    <dgm:pt modelId="{0E2C4FED-0EC8-4978-A480-A4C15B914891}" type="pres">
      <dgm:prSet presAssocID="{7F5205C7-9159-4C18-967A-BABEF81BC561}" presName="Name0" presStyleCnt="0">
        <dgm:presLayoutVars>
          <dgm:chMax val="4"/>
          <dgm:resizeHandles val="exact"/>
        </dgm:presLayoutVars>
      </dgm:prSet>
      <dgm:spPr/>
    </dgm:pt>
    <dgm:pt modelId="{21FF428D-DE4B-4CBC-BD19-BB510A265796}" type="pres">
      <dgm:prSet presAssocID="{7F5205C7-9159-4C18-967A-BABEF81BC561}" presName="ellipse" presStyleLbl="trBgShp" presStyleIdx="0" presStyleCnt="1"/>
      <dgm:spPr/>
    </dgm:pt>
    <dgm:pt modelId="{839E6FAB-BC0B-40AC-ADC1-457335D8166F}" type="pres">
      <dgm:prSet presAssocID="{7F5205C7-9159-4C18-967A-BABEF81BC561}" presName="arrow1" presStyleLbl="fgShp" presStyleIdx="0" presStyleCnt="1"/>
      <dgm:spPr/>
    </dgm:pt>
    <dgm:pt modelId="{B2D6EF14-3907-4031-A034-6C8B27BDE781}" type="pres">
      <dgm:prSet presAssocID="{7F5205C7-9159-4C18-967A-BABEF81BC561}" presName="rectangle" presStyleLbl="revTx" presStyleIdx="0" presStyleCnt="1" custScaleX="102137" custScaleY="62271">
        <dgm:presLayoutVars>
          <dgm:bulletEnabled val="1"/>
        </dgm:presLayoutVars>
      </dgm:prSet>
      <dgm:spPr/>
    </dgm:pt>
    <dgm:pt modelId="{73EF1B70-E07E-4B0A-B59E-2C5B63E2C753}" type="pres">
      <dgm:prSet presAssocID="{9445C510-FE31-4A1B-BDD2-E5CD42033E1C}" presName="item1" presStyleLbl="node1" presStyleIdx="0" presStyleCnt="3" custLinFactNeighborX="-288" custLinFactNeighborY="975">
        <dgm:presLayoutVars>
          <dgm:bulletEnabled val="1"/>
        </dgm:presLayoutVars>
      </dgm:prSet>
      <dgm:spPr/>
    </dgm:pt>
    <dgm:pt modelId="{EEBBDC34-CB10-4872-B311-8BE7D19BBEF7}" type="pres">
      <dgm:prSet presAssocID="{199E13CA-F471-4CDB-BCBC-43D458EC6A5E}" presName="item2" presStyleLbl="node1" presStyleIdx="1" presStyleCnt="3">
        <dgm:presLayoutVars>
          <dgm:bulletEnabled val="1"/>
        </dgm:presLayoutVars>
      </dgm:prSet>
      <dgm:spPr/>
    </dgm:pt>
    <dgm:pt modelId="{094038C5-9DFD-4C0C-AC38-D1C5A4A6B5A1}" type="pres">
      <dgm:prSet presAssocID="{0F0ED866-7E8E-440D-9ED0-0A5DD0FD6B97}" presName="item3" presStyleLbl="node1" presStyleIdx="2" presStyleCnt="3">
        <dgm:presLayoutVars>
          <dgm:bulletEnabled val="1"/>
        </dgm:presLayoutVars>
      </dgm:prSet>
      <dgm:spPr/>
    </dgm:pt>
    <dgm:pt modelId="{AD8D07C9-0106-464D-985C-E3290AF9A083}" type="pres">
      <dgm:prSet presAssocID="{7F5205C7-9159-4C18-967A-BABEF81BC561}" presName="funnel" presStyleLbl="trAlignAcc1" presStyleIdx="0" presStyleCnt="1" custLinFactNeighborX="382" custLinFactNeighborY="-892"/>
      <dgm:spPr/>
    </dgm:pt>
  </dgm:ptLst>
  <dgm:cxnLst>
    <dgm:cxn modelId="{C1824519-76A5-41B0-9554-18E003111B1D}" type="presOf" srcId="{9445C510-FE31-4A1B-BDD2-E5CD42033E1C}" destId="{EEBBDC34-CB10-4872-B311-8BE7D19BBEF7}" srcOrd="0" destOrd="0" presId="urn:microsoft.com/office/officeart/2005/8/layout/funnel1"/>
    <dgm:cxn modelId="{FA851625-3100-466D-AF9C-D93F89417FFB}" srcId="{7F5205C7-9159-4C18-967A-BABEF81BC561}" destId="{A4A27C65-142D-4E25-834D-C30E95705DD2}" srcOrd="4" destOrd="0" parTransId="{BD751D55-711C-4D49-8CAB-D752F71B2022}" sibTransId="{CC03C0E9-3405-4044-BAC2-6B0AB2E33646}"/>
    <dgm:cxn modelId="{281CF84F-9BF8-4453-8D43-8DEC86D5BD3D}" srcId="{7F5205C7-9159-4C18-967A-BABEF81BC561}" destId="{9445C510-FE31-4A1B-BDD2-E5CD42033E1C}" srcOrd="1" destOrd="0" parTransId="{8FAC2E07-73C1-4648-B79A-2F174C9E660E}" sibTransId="{14C0F137-8877-46A5-A4F6-3AE29CC68A1A}"/>
    <dgm:cxn modelId="{765B8C77-860A-4530-B981-824775A68AE3}" srcId="{7F5205C7-9159-4C18-967A-BABEF81BC561}" destId="{8F10C1EF-10B9-4AFB-B73A-0260CC1B8B62}" srcOrd="5" destOrd="0" parTransId="{001250A4-906F-43B4-8547-D6CAE162F20B}" sibTransId="{A864858B-D323-49EE-8BC8-9C9336DD311E}"/>
    <dgm:cxn modelId="{50A9007B-FD40-4BE4-85B3-883F9CC7283B}" type="presOf" srcId="{199E13CA-F471-4CDB-BCBC-43D458EC6A5E}" destId="{73EF1B70-E07E-4B0A-B59E-2C5B63E2C753}" srcOrd="0" destOrd="0" presId="urn:microsoft.com/office/officeart/2005/8/layout/funnel1"/>
    <dgm:cxn modelId="{7DC28396-4A05-474E-9454-3F5713BC0418}" type="presOf" srcId="{FC8B3073-6416-4771-870C-6BE457109D25}" destId="{094038C5-9DFD-4C0C-AC38-D1C5A4A6B5A1}" srcOrd="0" destOrd="0" presId="urn:microsoft.com/office/officeart/2005/8/layout/funnel1"/>
    <dgm:cxn modelId="{9F3C63C7-85C0-4E26-9F45-80D9997B299D}" type="presOf" srcId="{7F5205C7-9159-4C18-967A-BABEF81BC561}" destId="{0E2C4FED-0EC8-4978-A480-A4C15B914891}" srcOrd="0" destOrd="0" presId="urn:microsoft.com/office/officeart/2005/8/layout/funnel1"/>
    <dgm:cxn modelId="{16E389D2-9C7B-4D74-9DD8-32F236575084}" srcId="{7F5205C7-9159-4C18-967A-BABEF81BC561}" destId="{199E13CA-F471-4CDB-BCBC-43D458EC6A5E}" srcOrd="2" destOrd="0" parTransId="{D5C2C37F-35C6-4939-A2B1-FF56CBB3E7E0}" sibTransId="{FF379D2E-2845-45EB-8F2B-5E9A2D78CB04}"/>
    <dgm:cxn modelId="{F47AA4D5-2242-4EC9-B0FB-B3D0486F664A}" type="presOf" srcId="{0F0ED866-7E8E-440D-9ED0-0A5DD0FD6B97}" destId="{B2D6EF14-3907-4031-A034-6C8B27BDE781}" srcOrd="0" destOrd="0" presId="urn:microsoft.com/office/officeart/2005/8/layout/funnel1"/>
    <dgm:cxn modelId="{4DD949EB-02A8-41E7-B861-51CE5F6E7DD8}" srcId="{7F5205C7-9159-4C18-967A-BABEF81BC561}" destId="{0F0ED866-7E8E-440D-9ED0-0A5DD0FD6B97}" srcOrd="3" destOrd="0" parTransId="{A41C9A37-C575-401E-B62A-DF94EDB5EFA0}" sibTransId="{3756140A-1CAB-41BA-A1D2-D1431E8CC629}"/>
    <dgm:cxn modelId="{C7BC6DEB-841A-4784-B256-9EAA259A1FD3}" srcId="{7F5205C7-9159-4C18-967A-BABEF81BC561}" destId="{FC8B3073-6416-4771-870C-6BE457109D25}" srcOrd="0" destOrd="0" parTransId="{7B6DEA9E-4659-4911-BAD2-EB01FAE86AB4}" sibTransId="{7518928E-A9F5-454C-8806-FECB3BB957AF}"/>
    <dgm:cxn modelId="{E7F11E7E-DD38-4B03-AE95-9081CD1C2568}" type="presParOf" srcId="{0E2C4FED-0EC8-4978-A480-A4C15B914891}" destId="{21FF428D-DE4B-4CBC-BD19-BB510A265796}" srcOrd="0" destOrd="0" presId="urn:microsoft.com/office/officeart/2005/8/layout/funnel1"/>
    <dgm:cxn modelId="{AFECB05B-20DC-402A-A917-4387B28D4458}" type="presParOf" srcId="{0E2C4FED-0EC8-4978-A480-A4C15B914891}" destId="{839E6FAB-BC0B-40AC-ADC1-457335D8166F}" srcOrd="1" destOrd="0" presId="urn:microsoft.com/office/officeart/2005/8/layout/funnel1"/>
    <dgm:cxn modelId="{54E2CA09-2660-41D8-9ADE-50565663BFED}" type="presParOf" srcId="{0E2C4FED-0EC8-4978-A480-A4C15B914891}" destId="{B2D6EF14-3907-4031-A034-6C8B27BDE781}" srcOrd="2" destOrd="0" presId="urn:microsoft.com/office/officeart/2005/8/layout/funnel1"/>
    <dgm:cxn modelId="{4ECCB544-690D-4123-B845-BD7844E7358F}" type="presParOf" srcId="{0E2C4FED-0EC8-4978-A480-A4C15B914891}" destId="{73EF1B70-E07E-4B0A-B59E-2C5B63E2C753}" srcOrd="3" destOrd="0" presId="urn:microsoft.com/office/officeart/2005/8/layout/funnel1"/>
    <dgm:cxn modelId="{1FEE73F0-BFF5-4FE8-9174-FD65C1FFF738}" type="presParOf" srcId="{0E2C4FED-0EC8-4978-A480-A4C15B914891}" destId="{EEBBDC34-CB10-4872-B311-8BE7D19BBEF7}" srcOrd="4" destOrd="0" presId="urn:microsoft.com/office/officeart/2005/8/layout/funnel1"/>
    <dgm:cxn modelId="{6C4113FA-EA2A-4FE6-8528-C2B4AF02DE12}" type="presParOf" srcId="{0E2C4FED-0EC8-4978-A480-A4C15B914891}" destId="{094038C5-9DFD-4C0C-AC38-D1C5A4A6B5A1}" srcOrd="5" destOrd="0" presId="urn:microsoft.com/office/officeart/2005/8/layout/funnel1"/>
    <dgm:cxn modelId="{45F048DF-B0E3-4B0A-8E68-EB9882107BE0}" type="presParOf" srcId="{0E2C4FED-0EC8-4978-A480-A4C15B914891}" destId="{AD8D07C9-0106-464D-985C-E3290AF9A083}"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B63652B-DB04-42AE-8051-F1934222E11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ED85FF52-4F42-40FC-8CFF-64A80CCBA192}">
      <dgm:prSet phldrT="[Text]"/>
      <dgm:spPr/>
      <dgm:t>
        <a:bodyPr/>
        <a:lstStyle/>
        <a:p>
          <a:r>
            <a:rPr lang="en-US" dirty="0"/>
            <a:t>Data acquisition and pre-processing.</a:t>
          </a:r>
        </a:p>
      </dgm:t>
    </dgm:pt>
    <dgm:pt modelId="{2E3AD030-26A2-4DA4-A028-416FEEE83085}" type="parTrans" cxnId="{502534F4-653F-485F-8728-81CD1863CE75}">
      <dgm:prSet/>
      <dgm:spPr/>
      <dgm:t>
        <a:bodyPr/>
        <a:lstStyle/>
        <a:p>
          <a:endParaRPr lang="en-US"/>
        </a:p>
      </dgm:t>
    </dgm:pt>
    <dgm:pt modelId="{FB094168-FFFE-4D6B-937B-5E85599E1FDB}" type="sibTrans" cxnId="{502534F4-653F-485F-8728-81CD1863CE75}">
      <dgm:prSet/>
      <dgm:spPr/>
      <dgm:t>
        <a:bodyPr/>
        <a:lstStyle/>
        <a:p>
          <a:endParaRPr lang="en-US"/>
        </a:p>
      </dgm:t>
    </dgm:pt>
    <dgm:pt modelId="{531CDA6A-3FD4-4037-8E78-8C57FC1429A2}">
      <dgm:prSet phldrT="[Text]"/>
      <dgm:spPr/>
      <dgm:t>
        <a:bodyPr/>
        <a:lstStyle/>
        <a:p>
          <a:r>
            <a:rPr lang="en-US" dirty="0"/>
            <a:t>Classification using Machine Learning Models</a:t>
          </a:r>
        </a:p>
      </dgm:t>
    </dgm:pt>
    <dgm:pt modelId="{24098C82-8CF3-40C2-BCEF-67F737622766}" type="parTrans" cxnId="{61BCEAA4-19DF-4A12-A5D5-CE5D74F66AA1}">
      <dgm:prSet/>
      <dgm:spPr/>
      <dgm:t>
        <a:bodyPr/>
        <a:lstStyle/>
        <a:p>
          <a:endParaRPr lang="en-US"/>
        </a:p>
      </dgm:t>
    </dgm:pt>
    <dgm:pt modelId="{900454F1-EFBD-406F-92E7-BB68C3A3EE0B}" type="sibTrans" cxnId="{61BCEAA4-19DF-4A12-A5D5-CE5D74F66AA1}">
      <dgm:prSet/>
      <dgm:spPr/>
      <dgm:t>
        <a:bodyPr/>
        <a:lstStyle/>
        <a:p>
          <a:endParaRPr lang="en-US"/>
        </a:p>
      </dgm:t>
    </dgm:pt>
    <dgm:pt modelId="{5359B1F2-8F41-4A86-A546-0A542EFACB6B}">
      <dgm:prSet phldrT="[Text]"/>
      <dgm:spPr/>
      <dgm:t>
        <a:bodyPr/>
        <a:lstStyle/>
        <a:p>
          <a:r>
            <a:rPr lang="en-US" dirty="0"/>
            <a:t>Software</a:t>
          </a:r>
          <a:r>
            <a:rPr lang="en-US" baseline="0" dirty="0"/>
            <a:t> and Interface development and documentation</a:t>
          </a:r>
          <a:endParaRPr lang="en-US" dirty="0"/>
        </a:p>
      </dgm:t>
    </dgm:pt>
    <dgm:pt modelId="{D2148B8C-4F1A-45C1-8DD9-FCDB76DE94EE}" type="parTrans" cxnId="{C20E6AC6-457C-4EC6-AED9-DC88E421EF70}">
      <dgm:prSet/>
      <dgm:spPr/>
      <dgm:t>
        <a:bodyPr/>
        <a:lstStyle/>
        <a:p>
          <a:endParaRPr lang="en-US"/>
        </a:p>
      </dgm:t>
    </dgm:pt>
    <dgm:pt modelId="{F0772F02-8781-4AD7-A284-48AA743D9764}" type="sibTrans" cxnId="{C20E6AC6-457C-4EC6-AED9-DC88E421EF70}">
      <dgm:prSet/>
      <dgm:spPr/>
      <dgm:t>
        <a:bodyPr/>
        <a:lstStyle/>
        <a:p>
          <a:endParaRPr lang="en-US"/>
        </a:p>
      </dgm:t>
    </dgm:pt>
    <dgm:pt modelId="{60B518E3-DDD4-4BDA-B306-0D444F2C5078}">
      <dgm:prSet phldrT="[Text]"/>
      <dgm:spPr/>
      <dgm:t>
        <a:bodyPr/>
        <a:lstStyle/>
        <a:p>
          <a:r>
            <a:rPr lang="en-US" dirty="0"/>
            <a:t>Hardware Interfacing and IOT implementation</a:t>
          </a:r>
        </a:p>
      </dgm:t>
    </dgm:pt>
    <dgm:pt modelId="{0C065188-5559-4FB5-8BCD-2DDC2ECBC6E6}" type="parTrans" cxnId="{5D12B12A-8DB1-40A2-AE76-9FDDAB3A6298}">
      <dgm:prSet/>
      <dgm:spPr/>
      <dgm:t>
        <a:bodyPr/>
        <a:lstStyle/>
        <a:p>
          <a:endParaRPr lang="en-US"/>
        </a:p>
      </dgm:t>
    </dgm:pt>
    <dgm:pt modelId="{755A6B42-4DC6-4098-AB6D-2727CDDD06E8}" type="sibTrans" cxnId="{5D12B12A-8DB1-40A2-AE76-9FDDAB3A6298}">
      <dgm:prSet/>
      <dgm:spPr/>
      <dgm:t>
        <a:bodyPr/>
        <a:lstStyle/>
        <a:p>
          <a:endParaRPr lang="en-US"/>
        </a:p>
      </dgm:t>
    </dgm:pt>
    <dgm:pt modelId="{B5D24A70-0460-406E-A6AD-3D204E5FA31D}" type="pres">
      <dgm:prSet presAssocID="{CB63652B-DB04-42AE-8051-F1934222E11E}" presName="Name0" presStyleCnt="0">
        <dgm:presLayoutVars>
          <dgm:chMax val="7"/>
          <dgm:chPref val="7"/>
          <dgm:dir/>
        </dgm:presLayoutVars>
      </dgm:prSet>
      <dgm:spPr/>
    </dgm:pt>
    <dgm:pt modelId="{11500BF7-8FE1-49A7-96E0-A947F1FFD42D}" type="pres">
      <dgm:prSet presAssocID="{CB63652B-DB04-42AE-8051-F1934222E11E}" presName="Name1" presStyleCnt="0"/>
      <dgm:spPr/>
    </dgm:pt>
    <dgm:pt modelId="{0C9DBC78-39AA-4D39-99F2-917DE6F07CA2}" type="pres">
      <dgm:prSet presAssocID="{CB63652B-DB04-42AE-8051-F1934222E11E}" presName="cycle" presStyleCnt="0"/>
      <dgm:spPr/>
    </dgm:pt>
    <dgm:pt modelId="{2C03ABDA-25B2-4103-AC89-757CBD3CDCAB}" type="pres">
      <dgm:prSet presAssocID="{CB63652B-DB04-42AE-8051-F1934222E11E}" presName="srcNode" presStyleLbl="node1" presStyleIdx="0" presStyleCnt="4"/>
      <dgm:spPr/>
    </dgm:pt>
    <dgm:pt modelId="{AB6122AA-F789-442A-9756-0086270A7797}" type="pres">
      <dgm:prSet presAssocID="{CB63652B-DB04-42AE-8051-F1934222E11E}" presName="conn" presStyleLbl="parChTrans1D2" presStyleIdx="0" presStyleCnt="1"/>
      <dgm:spPr/>
    </dgm:pt>
    <dgm:pt modelId="{C783A465-C8B2-4ACE-82ED-5E018CF44BFC}" type="pres">
      <dgm:prSet presAssocID="{CB63652B-DB04-42AE-8051-F1934222E11E}" presName="extraNode" presStyleLbl="node1" presStyleIdx="0" presStyleCnt="4"/>
      <dgm:spPr/>
    </dgm:pt>
    <dgm:pt modelId="{88927399-C15F-42DB-AA65-2572486289F7}" type="pres">
      <dgm:prSet presAssocID="{CB63652B-DB04-42AE-8051-F1934222E11E}" presName="dstNode" presStyleLbl="node1" presStyleIdx="0" presStyleCnt="4"/>
      <dgm:spPr/>
    </dgm:pt>
    <dgm:pt modelId="{D62C28ED-045F-4C38-9D60-C5770990C1F6}" type="pres">
      <dgm:prSet presAssocID="{ED85FF52-4F42-40FC-8CFF-64A80CCBA192}" presName="text_1" presStyleLbl="node1" presStyleIdx="0" presStyleCnt="4" custLinFactNeighborX="-629">
        <dgm:presLayoutVars>
          <dgm:bulletEnabled val="1"/>
        </dgm:presLayoutVars>
      </dgm:prSet>
      <dgm:spPr/>
    </dgm:pt>
    <dgm:pt modelId="{0DD3E840-0B69-45A3-9EFB-EC71C9994B01}" type="pres">
      <dgm:prSet presAssocID="{ED85FF52-4F42-40FC-8CFF-64A80CCBA192}" presName="accent_1" presStyleCnt="0"/>
      <dgm:spPr/>
    </dgm:pt>
    <dgm:pt modelId="{07479E92-8A22-4612-9DB0-9BDD7DF355AC}" type="pres">
      <dgm:prSet presAssocID="{ED85FF52-4F42-40FC-8CFF-64A80CCBA192}" presName="accentRepeatNode" presStyleLbl="solidFgAcc1" presStyleIdx="0" presStyleCnt="4"/>
      <dgm:spPr>
        <a:blipFill rotWithShape="0">
          <a:blip xmlns:r="http://schemas.openxmlformats.org/officeDocument/2006/relationships" r:embed="rId1"/>
          <a:srcRect/>
          <a:stretch>
            <a:fillRect t="-33000" b="-33000"/>
          </a:stretch>
        </a:blipFill>
      </dgm:spPr>
    </dgm:pt>
    <dgm:pt modelId="{22EDF60C-8C40-4262-9CDE-E9D80199D39C}" type="pres">
      <dgm:prSet presAssocID="{531CDA6A-3FD4-4037-8E78-8C57FC1429A2}" presName="text_2" presStyleLbl="node1" presStyleIdx="1" presStyleCnt="4">
        <dgm:presLayoutVars>
          <dgm:bulletEnabled val="1"/>
        </dgm:presLayoutVars>
      </dgm:prSet>
      <dgm:spPr/>
    </dgm:pt>
    <dgm:pt modelId="{FBED4380-EA46-4B91-9B69-C7DEF121DD2B}" type="pres">
      <dgm:prSet presAssocID="{531CDA6A-3FD4-4037-8E78-8C57FC1429A2}" presName="accent_2" presStyleCnt="0"/>
      <dgm:spPr/>
    </dgm:pt>
    <dgm:pt modelId="{F8F10C5E-4E4B-4786-B0DD-18DB54351A22}" type="pres">
      <dgm:prSet presAssocID="{531CDA6A-3FD4-4037-8E78-8C57FC1429A2}" presName="accentRepeatNode" presStyleLbl="solidFgAcc1" presStyleIdx="1" presStyleCnt="4"/>
      <dgm:spPr>
        <a:blipFill rotWithShape="0">
          <a:blip xmlns:r="http://schemas.openxmlformats.org/officeDocument/2006/relationships" r:embed="rId2"/>
          <a:stretch>
            <a:fillRect/>
          </a:stretch>
        </a:blipFill>
      </dgm:spPr>
    </dgm:pt>
    <dgm:pt modelId="{E1A771FF-05A6-4EC9-8346-B59DEE6A7CFA}" type="pres">
      <dgm:prSet presAssocID="{5359B1F2-8F41-4A86-A546-0A542EFACB6B}" presName="text_3" presStyleLbl="node1" presStyleIdx="2" presStyleCnt="4">
        <dgm:presLayoutVars>
          <dgm:bulletEnabled val="1"/>
        </dgm:presLayoutVars>
      </dgm:prSet>
      <dgm:spPr/>
    </dgm:pt>
    <dgm:pt modelId="{80BFDDC3-C12D-48DD-AE29-FDF41BD8480C}" type="pres">
      <dgm:prSet presAssocID="{5359B1F2-8F41-4A86-A546-0A542EFACB6B}" presName="accent_3" presStyleCnt="0"/>
      <dgm:spPr/>
    </dgm:pt>
    <dgm:pt modelId="{8ECE03A2-6BD7-4233-B8A7-1CC3796B4B43}" type="pres">
      <dgm:prSet presAssocID="{5359B1F2-8F41-4A86-A546-0A542EFACB6B}" presName="accentRepeatNode" presStyleLbl="solidFgAcc1" presStyleIdx="2" presStyleCnt="4"/>
      <dgm:spPr>
        <a:blipFill rotWithShape="0">
          <a:blip xmlns:r="http://schemas.openxmlformats.org/officeDocument/2006/relationships" r:embed="rId3"/>
          <a:srcRect/>
          <a:stretch>
            <a:fillRect t="-17000" b="-17000"/>
          </a:stretch>
        </a:blipFill>
      </dgm:spPr>
    </dgm:pt>
    <dgm:pt modelId="{BD310418-0941-43CC-8BCB-04278CE3CC65}" type="pres">
      <dgm:prSet presAssocID="{60B518E3-DDD4-4BDA-B306-0D444F2C5078}" presName="text_4" presStyleLbl="node1" presStyleIdx="3" presStyleCnt="4">
        <dgm:presLayoutVars>
          <dgm:bulletEnabled val="1"/>
        </dgm:presLayoutVars>
      </dgm:prSet>
      <dgm:spPr/>
    </dgm:pt>
    <dgm:pt modelId="{AB86414D-3BD6-42BB-9159-C9AA9BDB9DBC}" type="pres">
      <dgm:prSet presAssocID="{60B518E3-DDD4-4BDA-B306-0D444F2C5078}" presName="accent_4" presStyleCnt="0"/>
      <dgm:spPr/>
    </dgm:pt>
    <dgm:pt modelId="{27CBFC71-78FE-4C0E-AB1C-34F74B966EA5}" type="pres">
      <dgm:prSet presAssocID="{60B518E3-DDD4-4BDA-B306-0D444F2C5078}" presName="accentRepeatNode" presStyleLbl="solidFgAcc1" presStyleIdx="3" presStyleCnt="4"/>
      <dgm:spPr>
        <a:blipFill rotWithShape="0">
          <a:blip xmlns:r="http://schemas.openxmlformats.org/officeDocument/2006/relationships" r:embed="rId4"/>
          <a:srcRect/>
          <a:stretch>
            <a:fillRect t="-17000" b="-17000"/>
          </a:stretch>
        </a:blipFill>
      </dgm:spPr>
    </dgm:pt>
  </dgm:ptLst>
  <dgm:cxnLst>
    <dgm:cxn modelId="{5D12B12A-8DB1-40A2-AE76-9FDDAB3A6298}" srcId="{CB63652B-DB04-42AE-8051-F1934222E11E}" destId="{60B518E3-DDD4-4BDA-B306-0D444F2C5078}" srcOrd="3" destOrd="0" parTransId="{0C065188-5559-4FB5-8BCD-2DDC2ECBC6E6}" sibTransId="{755A6B42-4DC6-4098-AB6D-2727CDDD06E8}"/>
    <dgm:cxn modelId="{97A8E239-360D-4CCA-8D67-EE9909332F7E}" type="presOf" srcId="{5359B1F2-8F41-4A86-A546-0A542EFACB6B}" destId="{E1A771FF-05A6-4EC9-8346-B59DEE6A7CFA}" srcOrd="0" destOrd="0" presId="urn:microsoft.com/office/officeart/2008/layout/VerticalCurvedList"/>
    <dgm:cxn modelId="{908C3C74-5A3F-4C6D-9603-CFFD55C30526}" type="presOf" srcId="{ED85FF52-4F42-40FC-8CFF-64A80CCBA192}" destId="{D62C28ED-045F-4C38-9D60-C5770990C1F6}" srcOrd="0" destOrd="0" presId="urn:microsoft.com/office/officeart/2008/layout/VerticalCurvedList"/>
    <dgm:cxn modelId="{80205794-5D49-4C1F-ACF9-7248024ED2AF}" type="presOf" srcId="{FB094168-FFFE-4D6B-937B-5E85599E1FDB}" destId="{AB6122AA-F789-442A-9756-0086270A7797}" srcOrd="0" destOrd="0" presId="urn:microsoft.com/office/officeart/2008/layout/VerticalCurvedList"/>
    <dgm:cxn modelId="{C478F8A1-58AA-44B5-872E-5239DD715D87}" type="presOf" srcId="{60B518E3-DDD4-4BDA-B306-0D444F2C5078}" destId="{BD310418-0941-43CC-8BCB-04278CE3CC65}" srcOrd="0" destOrd="0" presId="urn:microsoft.com/office/officeart/2008/layout/VerticalCurvedList"/>
    <dgm:cxn modelId="{61BCEAA4-19DF-4A12-A5D5-CE5D74F66AA1}" srcId="{CB63652B-DB04-42AE-8051-F1934222E11E}" destId="{531CDA6A-3FD4-4037-8E78-8C57FC1429A2}" srcOrd="1" destOrd="0" parTransId="{24098C82-8CF3-40C2-BCEF-67F737622766}" sibTransId="{900454F1-EFBD-406F-92E7-BB68C3A3EE0B}"/>
    <dgm:cxn modelId="{30786BAE-8D94-4B27-BC94-B8987267E238}" type="presOf" srcId="{CB63652B-DB04-42AE-8051-F1934222E11E}" destId="{B5D24A70-0460-406E-A6AD-3D204E5FA31D}" srcOrd="0" destOrd="0" presId="urn:microsoft.com/office/officeart/2008/layout/VerticalCurvedList"/>
    <dgm:cxn modelId="{C20E6AC6-457C-4EC6-AED9-DC88E421EF70}" srcId="{CB63652B-DB04-42AE-8051-F1934222E11E}" destId="{5359B1F2-8F41-4A86-A546-0A542EFACB6B}" srcOrd="2" destOrd="0" parTransId="{D2148B8C-4F1A-45C1-8DD9-FCDB76DE94EE}" sibTransId="{F0772F02-8781-4AD7-A284-48AA743D9764}"/>
    <dgm:cxn modelId="{382DECE1-E38B-426D-AB8E-136E4C135B5D}" type="presOf" srcId="{531CDA6A-3FD4-4037-8E78-8C57FC1429A2}" destId="{22EDF60C-8C40-4262-9CDE-E9D80199D39C}" srcOrd="0" destOrd="0" presId="urn:microsoft.com/office/officeart/2008/layout/VerticalCurvedList"/>
    <dgm:cxn modelId="{502534F4-653F-485F-8728-81CD1863CE75}" srcId="{CB63652B-DB04-42AE-8051-F1934222E11E}" destId="{ED85FF52-4F42-40FC-8CFF-64A80CCBA192}" srcOrd="0" destOrd="0" parTransId="{2E3AD030-26A2-4DA4-A028-416FEEE83085}" sibTransId="{FB094168-FFFE-4D6B-937B-5E85599E1FDB}"/>
    <dgm:cxn modelId="{EF315B74-9FBB-4BBD-8B69-E74551BF1F62}" type="presParOf" srcId="{B5D24A70-0460-406E-A6AD-3D204E5FA31D}" destId="{11500BF7-8FE1-49A7-96E0-A947F1FFD42D}" srcOrd="0" destOrd="0" presId="urn:microsoft.com/office/officeart/2008/layout/VerticalCurvedList"/>
    <dgm:cxn modelId="{541C086A-924E-4A13-91A9-BFBF03B8082F}" type="presParOf" srcId="{11500BF7-8FE1-49A7-96E0-A947F1FFD42D}" destId="{0C9DBC78-39AA-4D39-99F2-917DE6F07CA2}" srcOrd="0" destOrd="0" presId="urn:microsoft.com/office/officeart/2008/layout/VerticalCurvedList"/>
    <dgm:cxn modelId="{A64815EF-7380-4383-A2B6-A0260CDC24C9}" type="presParOf" srcId="{0C9DBC78-39AA-4D39-99F2-917DE6F07CA2}" destId="{2C03ABDA-25B2-4103-AC89-757CBD3CDCAB}" srcOrd="0" destOrd="0" presId="urn:microsoft.com/office/officeart/2008/layout/VerticalCurvedList"/>
    <dgm:cxn modelId="{BD226486-7A9F-4480-BB70-DD00890E7739}" type="presParOf" srcId="{0C9DBC78-39AA-4D39-99F2-917DE6F07CA2}" destId="{AB6122AA-F789-442A-9756-0086270A7797}" srcOrd="1" destOrd="0" presId="urn:microsoft.com/office/officeart/2008/layout/VerticalCurvedList"/>
    <dgm:cxn modelId="{4F5DC447-5397-4AEC-96AB-408EC51525EC}" type="presParOf" srcId="{0C9DBC78-39AA-4D39-99F2-917DE6F07CA2}" destId="{C783A465-C8B2-4ACE-82ED-5E018CF44BFC}" srcOrd="2" destOrd="0" presId="urn:microsoft.com/office/officeart/2008/layout/VerticalCurvedList"/>
    <dgm:cxn modelId="{2D724489-94BE-45B3-ACCD-33E805A23C3F}" type="presParOf" srcId="{0C9DBC78-39AA-4D39-99F2-917DE6F07CA2}" destId="{88927399-C15F-42DB-AA65-2572486289F7}" srcOrd="3" destOrd="0" presId="urn:microsoft.com/office/officeart/2008/layout/VerticalCurvedList"/>
    <dgm:cxn modelId="{CBBAE3FA-47EA-4D2B-8538-82A3282BEEDB}" type="presParOf" srcId="{11500BF7-8FE1-49A7-96E0-A947F1FFD42D}" destId="{D62C28ED-045F-4C38-9D60-C5770990C1F6}" srcOrd="1" destOrd="0" presId="urn:microsoft.com/office/officeart/2008/layout/VerticalCurvedList"/>
    <dgm:cxn modelId="{836BCE19-5373-4663-BC7C-AC9A12BD255F}" type="presParOf" srcId="{11500BF7-8FE1-49A7-96E0-A947F1FFD42D}" destId="{0DD3E840-0B69-45A3-9EFB-EC71C9994B01}" srcOrd="2" destOrd="0" presId="urn:microsoft.com/office/officeart/2008/layout/VerticalCurvedList"/>
    <dgm:cxn modelId="{A09EA0CF-9868-4357-B929-1AEDD882046F}" type="presParOf" srcId="{0DD3E840-0B69-45A3-9EFB-EC71C9994B01}" destId="{07479E92-8A22-4612-9DB0-9BDD7DF355AC}" srcOrd="0" destOrd="0" presId="urn:microsoft.com/office/officeart/2008/layout/VerticalCurvedList"/>
    <dgm:cxn modelId="{0DFF06DC-21C4-4A0F-86D2-8EC5752E9E7E}" type="presParOf" srcId="{11500BF7-8FE1-49A7-96E0-A947F1FFD42D}" destId="{22EDF60C-8C40-4262-9CDE-E9D80199D39C}" srcOrd="3" destOrd="0" presId="urn:microsoft.com/office/officeart/2008/layout/VerticalCurvedList"/>
    <dgm:cxn modelId="{59A72E4B-C3F6-4F7B-94E9-5AB08ECEA971}" type="presParOf" srcId="{11500BF7-8FE1-49A7-96E0-A947F1FFD42D}" destId="{FBED4380-EA46-4B91-9B69-C7DEF121DD2B}" srcOrd="4" destOrd="0" presId="urn:microsoft.com/office/officeart/2008/layout/VerticalCurvedList"/>
    <dgm:cxn modelId="{DFC717BC-C1DC-4A04-857C-48CFC2156F33}" type="presParOf" srcId="{FBED4380-EA46-4B91-9B69-C7DEF121DD2B}" destId="{F8F10C5E-4E4B-4786-B0DD-18DB54351A22}" srcOrd="0" destOrd="0" presId="urn:microsoft.com/office/officeart/2008/layout/VerticalCurvedList"/>
    <dgm:cxn modelId="{ECD13B5B-1227-447B-9798-3F5774A7D3DA}" type="presParOf" srcId="{11500BF7-8FE1-49A7-96E0-A947F1FFD42D}" destId="{E1A771FF-05A6-4EC9-8346-B59DEE6A7CFA}" srcOrd="5" destOrd="0" presId="urn:microsoft.com/office/officeart/2008/layout/VerticalCurvedList"/>
    <dgm:cxn modelId="{EF720ECB-0F42-4196-90DA-2BE0F4DD8114}" type="presParOf" srcId="{11500BF7-8FE1-49A7-96E0-A947F1FFD42D}" destId="{80BFDDC3-C12D-48DD-AE29-FDF41BD8480C}" srcOrd="6" destOrd="0" presId="urn:microsoft.com/office/officeart/2008/layout/VerticalCurvedList"/>
    <dgm:cxn modelId="{EEF5A312-BB65-463F-94DA-B85674DDA09C}" type="presParOf" srcId="{80BFDDC3-C12D-48DD-AE29-FDF41BD8480C}" destId="{8ECE03A2-6BD7-4233-B8A7-1CC3796B4B43}" srcOrd="0" destOrd="0" presId="urn:microsoft.com/office/officeart/2008/layout/VerticalCurvedList"/>
    <dgm:cxn modelId="{3C65C33D-D102-4168-8CAC-E84D4F4A988A}" type="presParOf" srcId="{11500BF7-8FE1-49A7-96E0-A947F1FFD42D}" destId="{BD310418-0941-43CC-8BCB-04278CE3CC65}" srcOrd="7" destOrd="0" presId="urn:microsoft.com/office/officeart/2008/layout/VerticalCurvedList"/>
    <dgm:cxn modelId="{906534E7-6D99-419A-8F97-53AF07F310BD}" type="presParOf" srcId="{11500BF7-8FE1-49A7-96E0-A947F1FFD42D}" destId="{AB86414D-3BD6-42BB-9159-C9AA9BDB9DBC}" srcOrd="8" destOrd="0" presId="urn:microsoft.com/office/officeart/2008/layout/VerticalCurvedList"/>
    <dgm:cxn modelId="{5F43A8A2-06F4-4A6B-A49B-1DD90CD37C95}" type="presParOf" srcId="{AB86414D-3BD6-42BB-9159-C9AA9BDB9DBC}" destId="{27CBFC71-78FE-4C0E-AB1C-34F74B966EA5}"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FF428D-DE4B-4CBC-BD19-BB510A265796}">
      <dsp:nvSpPr>
        <dsp:cNvPr id="0" name=""/>
        <dsp:cNvSpPr/>
      </dsp:nvSpPr>
      <dsp:spPr>
        <a:xfrm>
          <a:off x="1048858" y="592593"/>
          <a:ext cx="3832939" cy="1331129"/>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39E6FAB-BC0B-40AC-ADC1-457335D8166F}">
      <dsp:nvSpPr>
        <dsp:cNvPr id="0" name=""/>
        <dsp:cNvSpPr/>
      </dsp:nvSpPr>
      <dsp:spPr>
        <a:xfrm>
          <a:off x="2599862" y="3852077"/>
          <a:ext cx="742817" cy="475403"/>
        </a:xfrm>
        <a:prstGeom prst="down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2D6EF14-3907-4031-A034-6C8B27BDE781}">
      <dsp:nvSpPr>
        <dsp:cNvPr id="0" name=""/>
        <dsp:cNvSpPr/>
      </dsp:nvSpPr>
      <dsp:spPr>
        <a:xfrm>
          <a:off x="1150410" y="4400554"/>
          <a:ext cx="3641720" cy="555072"/>
        </a:xfrm>
        <a:prstGeom prst="rect">
          <a:avLst/>
        </a:prstGeom>
        <a:noFill/>
        <a:ln w="38100">
          <a:solidFill>
            <a:schemeClr val="bg2">
              <a:lumMod val="75000"/>
            </a:schemeClr>
          </a:solid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Application Interface Construction</a:t>
          </a:r>
        </a:p>
      </dsp:txBody>
      <dsp:txXfrm>
        <a:off x="1150410" y="4400554"/>
        <a:ext cx="3641720" cy="555072"/>
      </dsp:txXfrm>
    </dsp:sp>
    <dsp:sp modelId="{73EF1B70-E07E-4B0A-B59E-2C5B63E2C753}">
      <dsp:nvSpPr>
        <dsp:cNvPr id="0" name=""/>
        <dsp:cNvSpPr/>
      </dsp:nvSpPr>
      <dsp:spPr>
        <a:xfrm>
          <a:off x="2438533" y="2039564"/>
          <a:ext cx="1337071" cy="1337071"/>
        </a:xfrm>
        <a:prstGeom prst="ellipse">
          <a:avLst/>
        </a:prstGeom>
        <a:solidFill>
          <a:schemeClr val="accent1">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2">
                  <a:lumMod val="75000"/>
                </a:schemeClr>
              </a:solidFill>
            </a:rPr>
            <a:t>Classification using Machine</a:t>
          </a:r>
        </a:p>
        <a:p>
          <a:pPr marL="0" lvl="0" indent="0" algn="ctr" defTabSz="622300">
            <a:lnSpc>
              <a:spcPct val="90000"/>
            </a:lnSpc>
            <a:spcBef>
              <a:spcPct val="0"/>
            </a:spcBef>
            <a:spcAft>
              <a:spcPct val="35000"/>
            </a:spcAft>
            <a:buNone/>
          </a:pPr>
          <a:r>
            <a:rPr lang="en-US" sz="1400" kern="1200" dirty="0">
              <a:solidFill>
                <a:schemeClr val="bg2">
                  <a:lumMod val="75000"/>
                </a:schemeClr>
              </a:solidFill>
            </a:rPr>
            <a:t> learning</a:t>
          </a:r>
        </a:p>
      </dsp:txBody>
      <dsp:txXfrm>
        <a:off x="2634343" y="2235374"/>
        <a:ext cx="945451" cy="945451"/>
      </dsp:txXfrm>
    </dsp:sp>
    <dsp:sp modelId="{EEBBDC34-CB10-4872-B311-8BE7D19BBEF7}">
      <dsp:nvSpPr>
        <dsp:cNvPr id="0" name=""/>
        <dsp:cNvSpPr/>
      </dsp:nvSpPr>
      <dsp:spPr>
        <a:xfrm>
          <a:off x="1485635" y="1023427"/>
          <a:ext cx="1337071" cy="1337071"/>
        </a:xfrm>
        <a:prstGeom prst="ellipse">
          <a:avLst/>
        </a:prstGeom>
        <a:solidFill>
          <a:schemeClr val="accent1">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2"/>
              </a:solidFill>
            </a:rPr>
            <a:t>Data Preprocessing</a:t>
          </a:r>
        </a:p>
      </dsp:txBody>
      <dsp:txXfrm>
        <a:off x="1681445" y="1219237"/>
        <a:ext cx="945451" cy="945451"/>
      </dsp:txXfrm>
    </dsp:sp>
    <dsp:sp modelId="{094038C5-9DFD-4C0C-AC38-D1C5A4A6B5A1}">
      <dsp:nvSpPr>
        <dsp:cNvPr id="0" name=""/>
        <dsp:cNvSpPr/>
      </dsp:nvSpPr>
      <dsp:spPr>
        <a:xfrm>
          <a:off x="2852420" y="700153"/>
          <a:ext cx="1337071" cy="1337071"/>
        </a:xfrm>
        <a:prstGeom prst="ellipse">
          <a:avLst/>
        </a:prstGeom>
        <a:solidFill>
          <a:schemeClr val="accent1">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2"/>
              </a:solidFill>
            </a:rPr>
            <a:t>EEG Data Acquisition</a:t>
          </a:r>
        </a:p>
      </dsp:txBody>
      <dsp:txXfrm>
        <a:off x="3048230" y="895963"/>
        <a:ext cx="945451" cy="945451"/>
      </dsp:txXfrm>
    </dsp:sp>
    <dsp:sp modelId="{AD8D07C9-0106-464D-985C-E3290AF9A083}">
      <dsp:nvSpPr>
        <dsp:cNvPr id="0" name=""/>
        <dsp:cNvSpPr/>
      </dsp:nvSpPr>
      <dsp:spPr>
        <a:xfrm>
          <a:off x="907271" y="399489"/>
          <a:ext cx="4159779" cy="3327823"/>
        </a:xfrm>
        <a:prstGeom prst="funnel">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6122AA-F789-442A-9756-0086270A7797}">
      <dsp:nvSpPr>
        <dsp:cNvPr id="0" name=""/>
        <dsp:cNvSpPr/>
      </dsp:nvSpPr>
      <dsp:spPr>
        <a:xfrm>
          <a:off x="-3836394" y="-589180"/>
          <a:ext cx="4572436" cy="4572436"/>
        </a:xfrm>
        <a:prstGeom prst="blockArc">
          <a:avLst>
            <a:gd name="adj1" fmla="val 18900000"/>
            <a:gd name="adj2" fmla="val 2700000"/>
            <a:gd name="adj3" fmla="val 472"/>
          </a:avLst>
        </a:pr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62C28ED-045F-4C38-9D60-C5770990C1F6}">
      <dsp:nvSpPr>
        <dsp:cNvPr id="0" name=""/>
        <dsp:cNvSpPr/>
      </dsp:nvSpPr>
      <dsp:spPr>
        <a:xfrm>
          <a:off x="336705" y="260936"/>
          <a:ext cx="7799231"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Data acquisition and pre-processing.</a:t>
          </a:r>
        </a:p>
      </dsp:txBody>
      <dsp:txXfrm>
        <a:off x="336705" y="260936"/>
        <a:ext cx="7799231" cy="522144"/>
      </dsp:txXfrm>
    </dsp:sp>
    <dsp:sp modelId="{07479E92-8A22-4612-9DB0-9BDD7DF355AC}">
      <dsp:nvSpPr>
        <dsp:cNvPr id="0" name=""/>
        <dsp:cNvSpPr/>
      </dsp:nvSpPr>
      <dsp:spPr>
        <a:xfrm>
          <a:off x="59422" y="195668"/>
          <a:ext cx="652680" cy="652680"/>
        </a:xfrm>
        <a:prstGeom prst="ellipse">
          <a:avLst/>
        </a:prstGeom>
        <a:blipFill rotWithShape="0">
          <a:blip xmlns:r="http://schemas.openxmlformats.org/officeDocument/2006/relationships" r:embed="rId1"/>
          <a:srcRect/>
          <a:stretch>
            <a:fillRect t="-33000" b="-33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2EDF60C-8C40-4262-9CDE-E9D80199D39C}">
      <dsp:nvSpPr>
        <dsp:cNvPr id="0" name=""/>
        <dsp:cNvSpPr/>
      </dsp:nvSpPr>
      <dsp:spPr>
        <a:xfrm>
          <a:off x="685120" y="1044288"/>
          <a:ext cx="7499873"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Classification using Machine Learning Models</a:t>
          </a:r>
        </a:p>
      </dsp:txBody>
      <dsp:txXfrm>
        <a:off x="685120" y="1044288"/>
        <a:ext cx="7499873" cy="522144"/>
      </dsp:txXfrm>
    </dsp:sp>
    <dsp:sp modelId="{F8F10C5E-4E4B-4786-B0DD-18DB54351A22}">
      <dsp:nvSpPr>
        <dsp:cNvPr id="0" name=""/>
        <dsp:cNvSpPr/>
      </dsp:nvSpPr>
      <dsp:spPr>
        <a:xfrm>
          <a:off x="358779" y="979020"/>
          <a:ext cx="652680" cy="652680"/>
        </a:xfrm>
        <a:prstGeom prst="ellipse">
          <a:avLst/>
        </a:prstGeom>
        <a:blipFill rotWithShape="0">
          <a:blip xmlns:r="http://schemas.openxmlformats.org/officeDocument/2006/relationships" r:embed="rId2"/>
          <a:stretch>
            <a:fillRect/>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1A771FF-05A6-4EC9-8346-B59DEE6A7CFA}">
      <dsp:nvSpPr>
        <dsp:cNvPr id="0" name=""/>
        <dsp:cNvSpPr/>
      </dsp:nvSpPr>
      <dsp:spPr>
        <a:xfrm>
          <a:off x="685120" y="1827641"/>
          <a:ext cx="7499873"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Software</a:t>
          </a:r>
          <a:r>
            <a:rPr lang="en-US" sz="2100" kern="1200" baseline="0" dirty="0"/>
            <a:t> and Interface development and documentation</a:t>
          </a:r>
          <a:endParaRPr lang="en-US" sz="2100" kern="1200" dirty="0"/>
        </a:p>
      </dsp:txBody>
      <dsp:txXfrm>
        <a:off x="685120" y="1827641"/>
        <a:ext cx="7499873" cy="522144"/>
      </dsp:txXfrm>
    </dsp:sp>
    <dsp:sp modelId="{8ECE03A2-6BD7-4233-B8A7-1CC3796B4B43}">
      <dsp:nvSpPr>
        <dsp:cNvPr id="0" name=""/>
        <dsp:cNvSpPr/>
      </dsp:nvSpPr>
      <dsp:spPr>
        <a:xfrm>
          <a:off x="358779" y="1762373"/>
          <a:ext cx="652680" cy="652680"/>
        </a:xfrm>
        <a:prstGeom prst="ellipse">
          <a:avLst/>
        </a:prstGeom>
        <a:blipFill rotWithShape="0">
          <a:blip xmlns:r="http://schemas.openxmlformats.org/officeDocument/2006/relationships" r:embed="rId3"/>
          <a:srcRect/>
          <a:stretch>
            <a:fillRect t="-17000" b="-17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D310418-0941-43CC-8BCB-04278CE3CC65}">
      <dsp:nvSpPr>
        <dsp:cNvPr id="0" name=""/>
        <dsp:cNvSpPr/>
      </dsp:nvSpPr>
      <dsp:spPr>
        <a:xfrm>
          <a:off x="385762" y="2610994"/>
          <a:ext cx="7799231"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Hardware Interfacing and IOT implementation</a:t>
          </a:r>
        </a:p>
      </dsp:txBody>
      <dsp:txXfrm>
        <a:off x="385762" y="2610994"/>
        <a:ext cx="7799231" cy="522144"/>
      </dsp:txXfrm>
    </dsp:sp>
    <dsp:sp modelId="{27CBFC71-78FE-4C0E-AB1C-34F74B966EA5}">
      <dsp:nvSpPr>
        <dsp:cNvPr id="0" name=""/>
        <dsp:cNvSpPr/>
      </dsp:nvSpPr>
      <dsp:spPr>
        <a:xfrm>
          <a:off x="59422" y="2545725"/>
          <a:ext cx="652680" cy="652680"/>
        </a:xfrm>
        <a:prstGeom prst="ellipse">
          <a:avLst/>
        </a:prstGeom>
        <a:blipFill rotWithShape="0">
          <a:blip xmlns:r="http://schemas.openxmlformats.org/officeDocument/2006/relationships" r:embed="rId4"/>
          <a:srcRect/>
          <a:stretch>
            <a:fillRect t="-17000" b="-17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ED0D46-84A6-486A-A7F3-A80A3CC60A30}" type="datetimeFigureOut">
              <a:rPr lang="en-US" smtClean="0"/>
              <a:pPr/>
              <a:t>2/20/2018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7AE8A4-9803-452C-878C-A7DE1B19E753}" type="slidenum">
              <a:rPr lang="en-US" smtClean="0"/>
              <a:pPr/>
              <a:t>‹#›</a:t>
            </a:fld>
            <a:endParaRPr lang="en-US" dirty="0"/>
          </a:p>
        </p:txBody>
      </p:sp>
    </p:spTree>
    <p:extLst>
      <p:ext uri="{BB962C8B-B14F-4D97-AF65-F5344CB8AC3E}">
        <p14:creationId xmlns:p14="http://schemas.microsoft.com/office/powerpoint/2010/main" val="5474500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1</a:t>
            </a:fld>
            <a:endParaRPr lang="en-US" dirty="0"/>
          </a:p>
        </p:txBody>
      </p:sp>
    </p:spTree>
    <p:extLst>
      <p:ext uri="{BB962C8B-B14F-4D97-AF65-F5344CB8AC3E}">
        <p14:creationId xmlns:p14="http://schemas.microsoft.com/office/powerpoint/2010/main" val="2065767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With this, you need not move your fingers, just think and you’re done.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fact that every thought in our mind is accompanied by racing neurons across the head’s surface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These neurons lead to different points of our scalp being at slightly different potentials. With an EEG (electroencephalography) device we measure this difference.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Moving wheelchairs, driving cars, playing games, enhancing Meditation sessions.</a:t>
            </a:r>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2</a:t>
            </a:fld>
            <a:endParaRPr lang="en-US" dirty="0"/>
          </a:p>
        </p:txBody>
      </p:sp>
    </p:spTree>
    <p:extLst>
      <p:ext uri="{BB962C8B-B14F-4D97-AF65-F5344CB8AC3E}">
        <p14:creationId xmlns:p14="http://schemas.microsoft.com/office/powerpoint/2010/main" val="16888660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So, for example, a man with no hands can switch on or off lights of his/her room without calling out for help. A person with problems in walking, would no longer need to rely on someone else for steering his wheelchair.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People with physical disabilities will no longer be dependent on others for fulfilling basic requirements.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device can detect when the driver is about to doze off and can warn him/her by sounding alarms or flashing lights thus preventing about 1/5</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of all road accidents.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EEG system could prompt a video game character to move forward on a screen if electrodes pick up brain wave patterns associated with smiling. The character could then stop moving if a pattern for frown is detected. </a:t>
            </a:r>
            <a:endParaRPr lang="en-IN" sz="1200" dirty="0"/>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3</a:t>
            </a:fld>
            <a:endParaRPr lang="en-US" dirty="0"/>
          </a:p>
        </p:txBody>
      </p:sp>
    </p:spTree>
    <p:extLst>
      <p:ext uri="{BB962C8B-B14F-4D97-AF65-F5344CB8AC3E}">
        <p14:creationId xmlns:p14="http://schemas.microsoft.com/office/powerpoint/2010/main" val="2043698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thorough knowledge of the following subjects and tools is required for proper understanding of the concept and its implementation:</a:t>
            </a:r>
            <a:endParaRPr lang="en-US" sz="1200" b="1" kern="1200" dirty="0">
              <a:solidFill>
                <a:schemeClr val="tx1"/>
              </a:solidFill>
              <a:effectLst/>
              <a:latin typeface="+mn-lt"/>
              <a:ea typeface="+mn-ea"/>
              <a:cs typeface="+mn-cs"/>
            </a:endParaRP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Machine Learning:</a:t>
            </a:r>
            <a:r>
              <a:rPr lang="en-US" sz="1200" kern="1200" dirty="0">
                <a:solidFill>
                  <a:schemeClr val="tx1"/>
                </a:solidFill>
                <a:effectLst/>
                <a:latin typeface="+mn-lt"/>
                <a:ea typeface="+mn-ea"/>
                <a:cs typeface="+mn-cs"/>
              </a:rPr>
              <a:t> Deep learning will be used to train the model which would act on the dataset.</a:t>
            </a:r>
          </a:p>
          <a:p>
            <a:r>
              <a:rPr lang="en-US" sz="1200" b="1" kern="1200" dirty="0">
                <a:solidFill>
                  <a:schemeClr val="tx1"/>
                </a:solidFill>
                <a:effectLst/>
                <a:latin typeface="+mn-lt"/>
                <a:ea typeface="+mn-ea"/>
                <a:cs typeface="+mn-cs"/>
              </a:rPr>
              <a:t>Data Analytics:</a:t>
            </a:r>
            <a:r>
              <a:rPr lang="en-US" sz="1200" kern="1200" dirty="0">
                <a:solidFill>
                  <a:schemeClr val="tx1"/>
                </a:solidFill>
                <a:effectLst/>
                <a:latin typeface="+mn-lt"/>
                <a:ea typeface="+mn-ea"/>
                <a:cs typeface="+mn-cs"/>
              </a:rPr>
              <a:t> Before giving the data as input, because it is highly noisy, it has to be preprocessed using various preprocessing techniques.</a:t>
            </a:r>
          </a:p>
          <a:p>
            <a:r>
              <a:rPr lang="en-US" sz="1200" b="1" kern="1200" dirty="0">
                <a:solidFill>
                  <a:schemeClr val="tx1"/>
                </a:solidFill>
                <a:effectLst/>
                <a:latin typeface="+mn-lt"/>
                <a:ea typeface="+mn-ea"/>
                <a:cs typeface="+mn-cs"/>
              </a:rPr>
              <a:t>Basic Electrical Engineering</a:t>
            </a:r>
            <a:r>
              <a:rPr lang="en-US" sz="1200" kern="1200" dirty="0">
                <a:solidFill>
                  <a:schemeClr val="tx1"/>
                </a:solidFill>
                <a:effectLst/>
                <a:latin typeface="+mn-lt"/>
                <a:ea typeface="+mn-ea"/>
                <a:cs typeface="+mn-cs"/>
              </a:rPr>
              <a:t>: To study the signals and potential difference values provided by the EEG device.</a:t>
            </a:r>
          </a:p>
          <a:p>
            <a:r>
              <a:rPr lang="en-US" sz="1200" b="1" kern="1200" dirty="0">
                <a:solidFill>
                  <a:schemeClr val="tx1"/>
                </a:solidFill>
                <a:effectLst/>
                <a:latin typeface="+mn-lt"/>
                <a:ea typeface="+mn-ea"/>
                <a:cs typeface="+mn-cs"/>
              </a:rPr>
              <a:t>Microsoft Excel:</a:t>
            </a:r>
            <a:r>
              <a:rPr lang="en-US" sz="1200" kern="1200" dirty="0">
                <a:solidFill>
                  <a:schemeClr val="tx1"/>
                </a:solidFill>
                <a:effectLst/>
                <a:latin typeface="+mn-lt"/>
                <a:ea typeface="+mn-ea"/>
                <a:cs typeface="+mn-cs"/>
              </a:rPr>
              <a:t> For arranging, reading and performing basic operations of data.</a:t>
            </a:r>
          </a:p>
          <a:p>
            <a:r>
              <a:rPr lang="en-US" sz="1200" b="1" kern="1200" dirty="0">
                <a:solidFill>
                  <a:schemeClr val="tx1"/>
                </a:solidFill>
                <a:effectLst/>
                <a:latin typeface="+mn-lt"/>
                <a:ea typeface="+mn-ea"/>
                <a:cs typeface="+mn-cs"/>
              </a:rPr>
              <a:t>C++/ Python/ MATLAB: </a:t>
            </a:r>
            <a:r>
              <a:rPr lang="en-US" sz="1200" kern="1200" dirty="0">
                <a:solidFill>
                  <a:schemeClr val="tx1"/>
                </a:solidFill>
                <a:effectLst/>
                <a:latin typeface="+mn-lt"/>
                <a:ea typeface="+mn-ea"/>
                <a:cs typeface="+mn-cs"/>
              </a:rPr>
              <a:t>For coding the model and performing operations on dataset.</a:t>
            </a:r>
          </a:p>
          <a:p>
            <a:r>
              <a:rPr lang="en-US" sz="1200" b="1" kern="1200" dirty="0">
                <a:solidFill>
                  <a:schemeClr val="tx1"/>
                </a:solidFill>
                <a:effectLst/>
                <a:latin typeface="+mn-lt"/>
                <a:ea typeface="+mn-ea"/>
                <a:cs typeface="+mn-cs"/>
              </a:rPr>
              <a:t>EEG Control Panel:</a:t>
            </a:r>
            <a:r>
              <a:rPr lang="en-US" sz="1200" kern="1200" dirty="0">
                <a:solidFill>
                  <a:schemeClr val="tx1"/>
                </a:solidFill>
                <a:effectLst/>
                <a:latin typeface="+mn-lt"/>
                <a:ea typeface="+mn-ea"/>
                <a:cs typeface="+mn-cs"/>
              </a:rPr>
              <a:t> For visualizing the data and training the subjects.</a:t>
            </a:r>
          </a:p>
          <a:p>
            <a:r>
              <a:rPr lang="en-US" sz="1200" b="1" kern="1200" dirty="0">
                <a:solidFill>
                  <a:schemeClr val="tx1"/>
                </a:solidFill>
                <a:effectLst/>
                <a:latin typeface="+mn-lt"/>
                <a:ea typeface="+mn-ea"/>
                <a:cs typeface="+mn-cs"/>
              </a:rPr>
              <a:t>OpenVibe:</a:t>
            </a:r>
            <a:r>
              <a:rPr lang="en-US" sz="1200" kern="1200" dirty="0">
                <a:solidFill>
                  <a:schemeClr val="tx1"/>
                </a:solidFill>
                <a:effectLst/>
                <a:latin typeface="+mn-lt"/>
                <a:ea typeface="+mn-ea"/>
                <a:cs typeface="+mn-cs"/>
              </a:rPr>
              <a:t> For extracting the data from the device.</a:t>
            </a:r>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4</a:t>
            </a:fld>
            <a:endParaRPr lang="en-US" dirty="0"/>
          </a:p>
        </p:txBody>
      </p:sp>
    </p:spTree>
    <p:extLst>
      <p:ext uri="{BB962C8B-B14F-4D97-AF65-F5344CB8AC3E}">
        <p14:creationId xmlns:p14="http://schemas.microsoft.com/office/powerpoint/2010/main" val="430287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5</a:t>
            </a:fld>
            <a:endParaRPr lang="en-US" dirty="0"/>
          </a:p>
        </p:txBody>
      </p:sp>
    </p:spTree>
    <p:extLst>
      <p:ext uri="{BB962C8B-B14F-4D97-AF65-F5344CB8AC3E}">
        <p14:creationId xmlns:p14="http://schemas.microsoft.com/office/powerpoint/2010/main" val="1401435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1" kern="1200" dirty="0">
                <a:solidFill>
                  <a:schemeClr val="tx1"/>
                </a:solidFill>
                <a:latin typeface="+mn-lt"/>
                <a:ea typeface="+mn-ea"/>
                <a:cs typeface="+mn-cs"/>
              </a:rPr>
              <a:t>Data Acquisition</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 goal is to collect EEG signal data of 15-20 subjects. The subject after wearing the </a:t>
            </a:r>
            <a:r>
              <a:rPr lang="en-US" sz="1200" kern="1200" dirty="0" err="1">
                <a:solidFill>
                  <a:schemeClr val="tx1"/>
                </a:solidFill>
                <a:latin typeface="+mn-lt"/>
                <a:ea typeface="+mn-ea"/>
                <a:cs typeface="+mn-cs"/>
              </a:rPr>
              <a:t>emotiv</a:t>
            </a:r>
            <a:r>
              <a:rPr lang="en-US" sz="1200" kern="1200" dirty="0">
                <a:solidFill>
                  <a:schemeClr val="tx1"/>
                </a:solidFill>
                <a:latin typeface="+mn-lt"/>
                <a:ea typeface="+mn-ea"/>
                <a:cs typeface="+mn-cs"/>
              </a:rPr>
              <a:t> headset, will be asked to perform an action (blinking or hand movements) at specific time intervals. Each EEG session will be recorded in the </a:t>
            </a:r>
            <a:r>
              <a:rPr lang="en-US" sz="1200" kern="1200" dirty="0" err="1">
                <a:solidFill>
                  <a:schemeClr val="tx1"/>
                </a:solidFill>
                <a:latin typeface="+mn-lt"/>
                <a:ea typeface="+mn-ea"/>
                <a:cs typeface="+mn-cs"/>
              </a:rPr>
              <a:t>Emotiv’s</a:t>
            </a:r>
            <a:r>
              <a:rPr lang="en-US" sz="1200" kern="1200" dirty="0">
                <a:solidFill>
                  <a:schemeClr val="tx1"/>
                </a:solidFill>
                <a:latin typeface="+mn-lt"/>
                <a:ea typeface="+mn-ea"/>
                <a:cs typeface="+mn-cs"/>
              </a:rPr>
              <a:t> </a:t>
            </a:r>
            <a:r>
              <a:rPr lang="en-US" sz="1200" kern="1200" dirty="0" err="1">
                <a:solidFill>
                  <a:schemeClr val="tx1"/>
                </a:solidFill>
                <a:latin typeface="+mn-lt"/>
                <a:ea typeface="+mn-ea"/>
                <a:cs typeface="+mn-cs"/>
              </a:rPr>
              <a:t>Testbench</a:t>
            </a:r>
            <a:r>
              <a:rPr lang="en-US" sz="1200" kern="1200" dirty="0">
                <a:solidFill>
                  <a:schemeClr val="tx1"/>
                </a:solidFill>
                <a:latin typeface="+mn-lt"/>
                <a:ea typeface="+mn-ea"/>
                <a:cs typeface="+mn-cs"/>
              </a:rPr>
              <a:t> program as an EDF file. </a:t>
            </a:r>
            <a:r>
              <a:rPr lang="en-US" sz="1200" kern="1200" dirty="0" err="1">
                <a:solidFill>
                  <a:schemeClr val="tx1"/>
                </a:solidFill>
                <a:latin typeface="+mn-lt"/>
                <a:ea typeface="+mn-ea"/>
                <a:cs typeface="+mn-cs"/>
              </a:rPr>
              <a:t>Testbench</a:t>
            </a:r>
            <a:r>
              <a:rPr lang="en-US" sz="1200" kern="1200" dirty="0">
                <a:solidFill>
                  <a:schemeClr val="tx1"/>
                </a:solidFill>
                <a:latin typeface="+mn-lt"/>
                <a:ea typeface="+mn-ea"/>
                <a:cs typeface="+mn-cs"/>
              </a:rPr>
              <a:t> also has a converter utility which makes .</a:t>
            </a:r>
            <a:r>
              <a:rPr lang="en-US" sz="1200" kern="1200" dirty="0" err="1">
                <a:solidFill>
                  <a:schemeClr val="tx1"/>
                </a:solidFill>
                <a:latin typeface="+mn-lt"/>
                <a:ea typeface="+mn-ea"/>
                <a:cs typeface="+mn-cs"/>
              </a:rPr>
              <a:t>edf</a:t>
            </a:r>
            <a:r>
              <a:rPr lang="en-US" sz="1200" kern="1200" dirty="0">
                <a:solidFill>
                  <a:schemeClr val="tx1"/>
                </a:solidFill>
                <a:latin typeface="+mn-lt"/>
                <a:ea typeface="+mn-ea"/>
                <a:cs typeface="+mn-cs"/>
              </a:rPr>
              <a:t> files into .</a:t>
            </a:r>
            <a:r>
              <a:rPr lang="en-US" sz="1200" kern="1200" dirty="0" err="1">
                <a:solidFill>
                  <a:schemeClr val="tx1"/>
                </a:solidFill>
                <a:latin typeface="+mn-lt"/>
                <a:ea typeface="+mn-ea"/>
                <a:cs typeface="+mn-cs"/>
              </a:rPr>
              <a:t>csv</a:t>
            </a:r>
            <a:r>
              <a:rPr lang="en-US" sz="1200" kern="1200" dirty="0">
                <a:solidFill>
                  <a:schemeClr val="tx1"/>
                </a:solidFill>
                <a:latin typeface="+mn-lt"/>
                <a:ea typeface="+mn-ea"/>
                <a:cs typeface="+mn-cs"/>
              </a:rPr>
              <a:t> files. Thus, the final data would be five distinguished brain states of all subjects collected in .</a:t>
            </a:r>
            <a:r>
              <a:rPr lang="en-US" sz="1200" kern="1200" dirty="0" err="1">
                <a:solidFill>
                  <a:schemeClr val="tx1"/>
                </a:solidFill>
                <a:latin typeface="+mn-lt"/>
                <a:ea typeface="+mn-ea"/>
                <a:cs typeface="+mn-cs"/>
              </a:rPr>
              <a:t>csv</a:t>
            </a:r>
            <a:r>
              <a:rPr lang="en-US" sz="1200" kern="1200" dirty="0">
                <a:solidFill>
                  <a:schemeClr val="tx1"/>
                </a:solidFill>
                <a:latin typeface="+mn-lt"/>
                <a:ea typeface="+mn-ea"/>
                <a:cs typeface="+mn-cs"/>
              </a:rPr>
              <a:t> format.</a:t>
            </a:r>
          </a:p>
          <a:p>
            <a:r>
              <a:rPr lang="en-US" sz="1200" b="1" kern="1200" dirty="0">
                <a:solidFill>
                  <a:schemeClr val="tx1"/>
                </a:solidFill>
                <a:latin typeface="+mn-lt"/>
                <a:ea typeface="+mn-ea"/>
                <a:cs typeface="+mn-cs"/>
              </a:rPr>
              <a:t>Data Preprocessing</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 data collected from each subject will be processed in order to remove noise. Average of around 50 similar EEG recordings corresponding to each subject will be calculated. This is a key step for noise reduction in the EEG signals.</a:t>
            </a:r>
          </a:p>
          <a:p>
            <a:r>
              <a:rPr lang="en-US" sz="1200" b="1" kern="1200" dirty="0">
                <a:solidFill>
                  <a:schemeClr val="tx1"/>
                </a:solidFill>
                <a:latin typeface="+mn-lt"/>
                <a:ea typeface="+mn-ea"/>
                <a:cs typeface="+mn-cs"/>
              </a:rPr>
              <a:t>Classification using Deep Learning</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Main objective of this step is to train a neural network (using Python-</a:t>
            </a:r>
            <a:r>
              <a:rPr lang="en-US" sz="1200" kern="1200" dirty="0" err="1">
                <a:solidFill>
                  <a:schemeClr val="tx1"/>
                </a:solidFill>
                <a:latin typeface="+mn-lt"/>
                <a:ea typeface="+mn-ea"/>
                <a:cs typeface="+mn-cs"/>
              </a:rPr>
              <a:t>Keras</a:t>
            </a:r>
            <a:r>
              <a:rPr lang="en-US" sz="1200" kern="1200" dirty="0">
                <a:solidFill>
                  <a:schemeClr val="tx1"/>
                </a:solidFill>
                <a:latin typeface="+mn-lt"/>
                <a:ea typeface="+mn-ea"/>
                <a:cs typeface="+mn-cs"/>
              </a:rPr>
              <a:t>) for classification of the thoughts of the </a:t>
            </a:r>
            <a:r>
              <a:rPr lang="en-US" sz="1200" kern="1200" dirty="0" err="1">
                <a:solidFill>
                  <a:schemeClr val="tx1"/>
                </a:solidFill>
                <a:latin typeface="+mn-lt"/>
                <a:ea typeface="+mn-ea"/>
                <a:cs typeface="+mn-cs"/>
              </a:rPr>
              <a:t>emotiv</a:t>
            </a:r>
            <a:r>
              <a:rPr lang="en-US" sz="1200" kern="1200" dirty="0">
                <a:solidFill>
                  <a:schemeClr val="tx1"/>
                </a:solidFill>
                <a:latin typeface="+mn-lt"/>
                <a:ea typeface="+mn-ea"/>
                <a:cs typeface="+mn-cs"/>
              </a:rPr>
              <a:t> users based on the EEG signals received into five discrete brain states. Aim is to achieve a high accuracy by adjusting and tuning of various parameters. </a:t>
            </a:r>
          </a:p>
          <a:p>
            <a:r>
              <a:rPr lang="en-US" sz="1200" b="1" kern="1200" dirty="0">
                <a:solidFill>
                  <a:schemeClr val="tx1"/>
                </a:solidFill>
                <a:latin typeface="+mn-lt"/>
                <a:ea typeface="+mn-ea"/>
                <a:cs typeface="+mn-cs"/>
              </a:rPr>
              <a:t>Application Interface Construction</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Construction of an API will be useful for mapping of the actions or thoughts of the users obtained from their EEG signals to the physical actions we want as an output. In our case, we will be mapping the user’s five discrete brain states to the four different kinds of motor movements (forward, backward, left, right and stop) in the wheel chair.</a:t>
            </a:r>
          </a:p>
          <a:p>
            <a:r>
              <a:rPr lang="en-US" sz="1200" b="1" kern="1200" dirty="0">
                <a:solidFill>
                  <a:schemeClr val="tx1"/>
                </a:solidFill>
                <a:latin typeface="+mn-lt"/>
                <a:ea typeface="+mn-ea"/>
                <a:cs typeface="+mn-cs"/>
              </a:rPr>
              <a:t>Hardware Assembly</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This is the last phase of our project and includes the </a:t>
            </a:r>
            <a:r>
              <a:rPr lang="en-US" sz="1200" kern="1200" dirty="0" err="1">
                <a:solidFill>
                  <a:schemeClr val="tx1"/>
                </a:solidFill>
                <a:latin typeface="+mn-lt"/>
                <a:ea typeface="+mn-ea"/>
                <a:cs typeface="+mn-cs"/>
              </a:rPr>
              <a:t>assemblance</a:t>
            </a:r>
            <a:r>
              <a:rPr lang="en-US" sz="1200" kern="1200" dirty="0">
                <a:solidFill>
                  <a:schemeClr val="tx1"/>
                </a:solidFill>
                <a:latin typeface="+mn-lt"/>
                <a:ea typeface="+mn-ea"/>
                <a:cs typeface="+mn-cs"/>
              </a:rPr>
              <a:t> of </a:t>
            </a:r>
            <a:r>
              <a:rPr lang="en-US" sz="1200" kern="1200" dirty="0" err="1">
                <a:solidFill>
                  <a:schemeClr val="tx1"/>
                </a:solidFill>
                <a:latin typeface="+mn-lt"/>
                <a:ea typeface="+mn-ea"/>
                <a:cs typeface="+mn-cs"/>
              </a:rPr>
              <a:t>Arduino</a:t>
            </a:r>
            <a:r>
              <a:rPr lang="en-US" sz="1200" kern="1200" dirty="0">
                <a:solidFill>
                  <a:schemeClr val="tx1"/>
                </a:solidFill>
                <a:latin typeface="+mn-lt"/>
                <a:ea typeface="+mn-ea"/>
                <a:cs typeface="+mn-cs"/>
              </a:rPr>
              <a:t> microcontroller (along with </a:t>
            </a:r>
            <a:r>
              <a:rPr lang="en-US" sz="1200" kern="1200" dirty="0" err="1">
                <a:solidFill>
                  <a:schemeClr val="tx1"/>
                </a:solidFill>
                <a:latin typeface="+mn-lt"/>
                <a:ea typeface="+mn-ea"/>
                <a:cs typeface="+mn-cs"/>
              </a:rPr>
              <a:t>Xbee</a:t>
            </a:r>
            <a:r>
              <a:rPr lang="en-US" sz="1200" kern="1200" dirty="0">
                <a:solidFill>
                  <a:schemeClr val="tx1"/>
                </a:solidFill>
                <a:latin typeface="+mn-lt"/>
                <a:ea typeface="+mn-ea"/>
                <a:cs typeface="+mn-cs"/>
              </a:rPr>
              <a:t>) or Raspberry pi microcontroller to operate the modules (forward, backward, left, right, stop) and transmit the instructions though a wireless medium to the wheelchair and make it move or stop.</a:t>
            </a:r>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6</a:t>
            </a:fld>
            <a:endParaRPr lang="en-US" dirty="0"/>
          </a:p>
        </p:txBody>
      </p:sp>
    </p:spTree>
    <p:extLst>
      <p:ext uri="{BB962C8B-B14F-4D97-AF65-F5344CB8AC3E}">
        <p14:creationId xmlns:p14="http://schemas.microsoft.com/office/powerpoint/2010/main" val="1867929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7</a:t>
            </a:fld>
            <a:endParaRPr lang="en-US" dirty="0"/>
          </a:p>
        </p:txBody>
      </p:sp>
    </p:spTree>
    <p:extLst>
      <p:ext uri="{BB962C8B-B14F-4D97-AF65-F5344CB8AC3E}">
        <p14:creationId xmlns:p14="http://schemas.microsoft.com/office/powerpoint/2010/main" val="7286854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pPr/>
              <a:t>2/20/2018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pPr/>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pPr/>
              <a:t>2/20/2018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pPr/>
              <a:t>2/20/2018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pPr/>
              <a:t>2/20/2018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pPr/>
              <a:t>2/20/2018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pPr/>
              <a:t>2/20/2018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pPr/>
              <a:t>2/20/2018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pPr/>
              <a:t>2/20/2018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pPr/>
              <a:t>2/20/2018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pPr/>
              <a:t>2/20/2018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pPr/>
              <a:t>2/20/2018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D79AD1B-8E33-4A00-AC29-F0D65E61217A}"/>
              </a:ext>
            </a:extLst>
          </p:cNvPr>
          <p:cNvPicPr>
            <a:picLocks noChangeAspect="1"/>
          </p:cNvPicPr>
          <p:nvPr/>
        </p:nvPicPr>
        <p:blipFill>
          <a:blip r:embed="rId3"/>
          <a:stretch>
            <a:fillRect/>
          </a:stretch>
        </p:blipFill>
        <p:spPr>
          <a:xfrm>
            <a:off x="8158873" y="1803234"/>
            <a:ext cx="4364290" cy="2898161"/>
          </a:xfrm>
          <a:prstGeom prst="rect">
            <a:avLst/>
          </a:prstGeom>
        </p:spPr>
      </p:pic>
      <p:pic>
        <p:nvPicPr>
          <p:cNvPr id="6" name="Picture 5">
            <a:extLst>
              <a:ext uri="{FF2B5EF4-FFF2-40B4-BE49-F238E27FC236}">
                <a16:creationId xmlns:a16="http://schemas.microsoft.com/office/drawing/2014/main" id="{E639DF3B-5D7F-4ECF-863A-97EA12219059}"/>
              </a:ext>
            </a:extLst>
          </p:cNvPr>
          <p:cNvPicPr>
            <a:picLocks noChangeAspect="1"/>
          </p:cNvPicPr>
          <p:nvPr/>
        </p:nvPicPr>
        <p:blipFill>
          <a:blip r:embed="rId4"/>
          <a:stretch>
            <a:fillRect/>
          </a:stretch>
        </p:blipFill>
        <p:spPr>
          <a:xfrm>
            <a:off x="680322" y="1600196"/>
            <a:ext cx="3352807" cy="3657607"/>
          </a:xfrm>
          <a:prstGeom prst="rect">
            <a:avLst/>
          </a:prstGeom>
        </p:spPr>
      </p:pic>
      <p:sp>
        <p:nvSpPr>
          <p:cNvPr id="2" name="Title 1">
            <a:extLst>
              <a:ext uri="{FF2B5EF4-FFF2-40B4-BE49-F238E27FC236}">
                <a16:creationId xmlns:a16="http://schemas.microsoft.com/office/drawing/2014/main" id="{D33F8A3E-83B5-41A9-9C16-4342C1CEEEAB}"/>
              </a:ext>
            </a:extLst>
          </p:cNvPr>
          <p:cNvSpPr>
            <a:spLocks noGrp="1"/>
          </p:cNvSpPr>
          <p:nvPr>
            <p:ph type="ctrTitle"/>
          </p:nvPr>
        </p:nvSpPr>
        <p:spPr>
          <a:xfrm>
            <a:off x="4194628" y="2733709"/>
            <a:ext cx="4629827" cy="1373070"/>
          </a:xfrm>
        </p:spPr>
        <p:txBody>
          <a:bodyPr/>
          <a:lstStyle/>
          <a:p>
            <a:r>
              <a:rPr lang="en-US" sz="6000" dirty="0"/>
              <a:t>Superhuman</a:t>
            </a:r>
          </a:p>
        </p:txBody>
      </p:sp>
      <p:sp>
        <p:nvSpPr>
          <p:cNvPr id="3" name="Subtitle 2">
            <a:extLst>
              <a:ext uri="{FF2B5EF4-FFF2-40B4-BE49-F238E27FC236}">
                <a16:creationId xmlns:a16="http://schemas.microsoft.com/office/drawing/2014/main" id="{7C6BA862-FFCA-4EB3-9C17-DD0E358B575A}"/>
              </a:ext>
            </a:extLst>
          </p:cNvPr>
          <p:cNvSpPr>
            <a:spLocks noGrp="1"/>
          </p:cNvSpPr>
          <p:nvPr>
            <p:ph type="subTitle" idx="1"/>
          </p:nvPr>
        </p:nvSpPr>
        <p:spPr>
          <a:xfrm>
            <a:off x="3352794" y="4451018"/>
            <a:ext cx="4495528" cy="2144784"/>
          </a:xfrm>
        </p:spPr>
        <p:txBody>
          <a:bodyPr>
            <a:normAutofit lnSpcReduction="10000"/>
          </a:bodyPr>
          <a:lstStyle/>
          <a:p>
            <a:pPr algn="l"/>
            <a:r>
              <a:rPr lang="en-US" sz="2400" dirty="0"/>
              <a:t>Team Members :</a:t>
            </a:r>
          </a:p>
          <a:p>
            <a:pPr algn="l"/>
            <a:r>
              <a:rPr lang="en-US" sz="2400" dirty="0"/>
              <a:t>101503039 Ansh Arora	</a:t>
            </a:r>
          </a:p>
          <a:p>
            <a:pPr algn="l"/>
            <a:r>
              <a:rPr lang="en-US" sz="2400" dirty="0"/>
              <a:t>101503046 Arshjot Kaur</a:t>
            </a:r>
          </a:p>
          <a:p>
            <a:pPr algn="l"/>
            <a:r>
              <a:rPr lang="en-US" sz="2400" dirty="0"/>
              <a:t>101683032 Aarti Sharma</a:t>
            </a:r>
          </a:p>
          <a:p>
            <a:pPr algn="l"/>
            <a:r>
              <a:rPr lang="en-US" sz="2400" dirty="0"/>
              <a:t>101553002 Akhil Gupta</a:t>
            </a:r>
          </a:p>
        </p:txBody>
      </p:sp>
      <p:sp>
        <p:nvSpPr>
          <p:cNvPr id="10" name="Subtitle 2">
            <a:extLst>
              <a:ext uri="{FF2B5EF4-FFF2-40B4-BE49-F238E27FC236}">
                <a16:creationId xmlns:a16="http://schemas.microsoft.com/office/drawing/2014/main" id="{542511C3-B3FB-48CC-86F7-6B5D94AE6829}"/>
              </a:ext>
            </a:extLst>
          </p:cNvPr>
          <p:cNvSpPr txBox="1">
            <a:spLocks/>
          </p:cNvSpPr>
          <p:nvPr/>
        </p:nvSpPr>
        <p:spPr>
          <a:xfrm>
            <a:off x="7478538" y="4451018"/>
            <a:ext cx="4495528" cy="2144784"/>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400" dirty="0"/>
              <a:t>Mentors :</a:t>
            </a:r>
          </a:p>
          <a:p>
            <a:pPr algn="l"/>
            <a:r>
              <a:rPr lang="en-US" sz="2400" dirty="0"/>
              <a:t>Mr. Shatrughan Modi</a:t>
            </a:r>
          </a:p>
          <a:p>
            <a:pPr algn="l"/>
            <a:r>
              <a:rPr lang="en-US" sz="2400" dirty="0"/>
              <a:t>Ms. Jhilik Bhattacharya</a:t>
            </a:r>
          </a:p>
        </p:txBody>
      </p:sp>
    </p:spTree>
    <p:extLst>
      <p:ext uri="{BB962C8B-B14F-4D97-AF65-F5344CB8AC3E}">
        <p14:creationId xmlns:p14="http://schemas.microsoft.com/office/powerpoint/2010/main" val="2267918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1000" fill="hold"/>
                                        <p:tgtEl>
                                          <p:spTgt spid="8"/>
                                        </p:tgtEl>
                                        <p:attrNameLst>
                                          <p:attrName>ppt_x</p:attrName>
                                        </p:attrNameLst>
                                      </p:cBhvr>
                                      <p:tavLst>
                                        <p:tav tm="0">
                                          <p:val>
                                            <p:strVal val="1+#ppt_w/2"/>
                                          </p:val>
                                        </p:tav>
                                        <p:tav tm="100000">
                                          <p:val>
                                            <p:strVal val="#ppt_x"/>
                                          </p:val>
                                        </p:tav>
                                      </p:tavLst>
                                    </p:anim>
                                    <p:anim calcmode="lin" valueType="num">
                                      <p:cBhvr additive="base">
                                        <p:cTn id="14"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20972-81C7-47A9-B4BC-E20D5D7D56A4}"/>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C3F2C3F1-AACF-46CE-A8A1-040A578C493A}"/>
              </a:ext>
            </a:extLst>
          </p:cNvPr>
          <p:cNvSpPr>
            <a:spLocks noGrp="1"/>
          </p:cNvSpPr>
          <p:nvPr>
            <p:ph idx="1"/>
          </p:nvPr>
        </p:nvSpPr>
        <p:spPr/>
        <p:txBody>
          <a:bodyPr>
            <a:normAutofit/>
          </a:bodyPr>
          <a:lstStyle/>
          <a:p>
            <a:pPr algn="just"/>
            <a:r>
              <a:rPr lang="en-US" sz="2000" dirty="0"/>
              <a:t>The world has become easier than our ancestors could ever think of.</a:t>
            </a:r>
          </a:p>
          <a:p>
            <a:pPr algn="just"/>
            <a:r>
              <a:rPr lang="en-US" sz="2000" dirty="0"/>
              <a:t>Taking this simplicity forward, we are bringing to you, Superhuman. </a:t>
            </a:r>
          </a:p>
          <a:p>
            <a:pPr algn="just"/>
            <a:r>
              <a:rPr lang="en-IN" sz="2000" dirty="0"/>
              <a:t>Going a bit deeper, we’ll make use of some elementary brain science.</a:t>
            </a:r>
          </a:p>
          <a:p>
            <a:pPr algn="just"/>
            <a:r>
              <a:rPr lang="en-IN" sz="2000" dirty="0"/>
              <a:t>After getting our data, we train our model on the gathered data to perform a variety of tasks which is only bounded by one’s creativity.</a:t>
            </a:r>
            <a:endParaRPr lang="en-US" sz="2000" dirty="0"/>
          </a:p>
        </p:txBody>
      </p:sp>
    </p:spTree>
    <p:extLst>
      <p:ext uri="{BB962C8B-B14F-4D97-AF65-F5344CB8AC3E}">
        <p14:creationId xmlns:p14="http://schemas.microsoft.com/office/powerpoint/2010/main" val="3892075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883F2-7A91-4591-B2AB-BB6EC41FFB22}"/>
              </a:ext>
            </a:extLst>
          </p:cNvPr>
          <p:cNvSpPr>
            <a:spLocks noGrp="1"/>
          </p:cNvSpPr>
          <p:nvPr>
            <p:ph type="title"/>
          </p:nvPr>
        </p:nvSpPr>
        <p:spPr/>
        <p:txBody>
          <a:bodyPr/>
          <a:lstStyle/>
          <a:p>
            <a:r>
              <a:rPr lang="en-US" dirty="0"/>
              <a:t>Need Analysis</a:t>
            </a:r>
          </a:p>
        </p:txBody>
      </p:sp>
      <p:sp>
        <p:nvSpPr>
          <p:cNvPr id="3" name="Content Placeholder 2">
            <a:extLst>
              <a:ext uri="{FF2B5EF4-FFF2-40B4-BE49-F238E27FC236}">
                <a16:creationId xmlns:a16="http://schemas.microsoft.com/office/drawing/2014/main" id="{F2A18EF7-F8BD-4F87-BEEF-54010FA6D5EA}"/>
              </a:ext>
            </a:extLst>
          </p:cNvPr>
          <p:cNvSpPr>
            <a:spLocks noGrp="1"/>
          </p:cNvSpPr>
          <p:nvPr>
            <p:ph idx="1"/>
          </p:nvPr>
        </p:nvSpPr>
        <p:spPr/>
        <p:txBody>
          <a:bodyPr>
            <a:normAutofit/>
          </a:bodyPr>
          <a:lstStyle/>
          <a:p>
            <a:r>
              <a:rPr lang="en-IN" sz="2000" dirty="0"/>
              <a:t>Time is becoming as crucial an entity as money. We aim to reduce efforts and cut the time required in jobs.</a:t>
            </a:r>
          </a:p>
          <a:p>
            <a:r>
              <a:rPr lang="en-IN" sz="2000" dirty="0"/>
              <a:t>It would reduce the dependence of day to day chores on limbs. </a:t>
            </a:r>
          </a:p>
          <a:p>
            <a:r>
              <a:rPr lang="en-IN" sz="2000" dirty="0"/>
              <a:t>Elderly people would benefit as well.</a:t>
            </a:r>
          </a:p>
          <a:p>
            <a:r>
              <a:rPr lang="en-IN" sz="2000" dirty="0"/>
              <a:t>Apart from improving lifestyles, this can also be used for leisure activities like gaming.</a:t>
            </a:r>
          </a:p>
          <a:p>
            <a:endParaRPr lang="en-US" sz="2000" dirty="0"/>
          </a:p>
        </p:txBody>
      </p:sp>
    </p:spTree>
    <p:extLst>
      <p:ext uri="{BB962C8B-B14F-4D97-AF65-F5344CB8AC3E}">
        <p14:creationId xmlns:p14="http://schemas.microsoft.com/office/powerpoint/2010/main" val="71305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A7FD0-2E02-428A-BDD2-1081EB3A3B43}"/>
              </a:ext>
            </a:extLst>
          </p:cNvPr>
          <p:cNvSpPr>
            <a:spLocks noGrp="1"/>
          </p:cNvSpPr>
          <p:nvPr>
            <p:ph type="title"/>
          </p:nvPr>
        </p:nvSpPr>
        <p:spPr/>
        <p:txBody>
          <a:bodyPr/>
          <a:lstStyle/>
          <a:p>
            <a:r>
              <a:rPr lang="en-US" dirty="0"/>
              <a:t>Project Requirements :</a:t>
            </a:r>
          </a:p>
        </p:txBody>
      </p:sp>
      <p:sp>
        <p:nvSpPr>
          <p:cNvPr id="3" name="Content Placeholder 2">
            <a:extLst>
              <a:ext uri="{FF2B5EF4-FFF2-40B4-BE49-F238E27FC236}">
                <a16:creationId xmlns:a16="http://schemas.microsoft.com/office/drawing/2014/main" id="{E1ADD6C0-9D7B-4883-8AF3-26F352AC519A}"/>
              </a:ext>
            </a:extLst>
          </p:cNvPr>
          <p:cNvSpPr>
            <a:spLocks noGrp="1"/>
          </p:cNvSpPr>
          <p:nvPr>
            <p:ph idx="1"/>
          </p:nvPr>
        </p:nvSpPr>
        <p:spPr/>
        <p:txBody>
          <a:bodyPr>
            <a:normAutofit fontScale="92500" lnSpcReduction="20000"/>
          </a:bodyPr>
          <a:lstStyle/>
          <a:p>
            <a:r>
              <a:rPr lang="en-US" sz="2000" dirty="0"/>
              <a:t>EEG Device</a:t>
            </a:r>
          </a:p>
          <a:p>
            <a:r>
              <a:rPr lang="en-US" sz="2000" dirty="0"/>
              <a:t>EEG Control Panel</a:t>
            </a:r>
          </a:p>
          <a:p>
            <a:r>
              <a:rPr lang="en-US" sz="2000" dirty="0"/>
              <a:t>OpenVibe</a:t>
            </a:r>
          </a:p>
          <a:p>
            <a:r>
              <a:rPr lang="en-US" sz="2000" dirty="0"/>
              <a:t>MATLAB</a:t>
            </a:r>
          </a:p>
          <a:p>
            <a:r>
              <a:rPr lang="en-US" sz="2000" dirty="0"/>
              <a:t>Testbench</a:t>
            </a:r>
          </a:p>
          <a:p>
            <a:endParaRPr lang="en-US" sz="2000" dirty="0"/>
          </a:p>
          <a:p>
            <a:pPr marL="0" indent="0">
              <a:buNone/>
            </a:pPr>
            <a:r>
              <a:rPr lang="en-US" sz="2000" b="1" dirty="0"/>
              <a:t>Knowledge of :</a:t>
            </a:r>
          </a:p>
          <a:p>
            <a:r>
              <a:rPr lang="en-US" sz="2000" dirty="0"/>
              <a:t>Machine Learning</a:t>
            </a:r>
          </a:p>
          <a:p>
            <a:r>
              <a:rPr lang="en-US" sz="2000" dirty="0"/>
              <a:t>Data Analytics</a:t>
            </a:r>
          </a:p>
          <a:p>
            <a:r>
              <a:rPr lang="en-US" sz="2000" dirty="0"/>
              <a:t>Basic Electric Engineering</a:t>
            </a:r>
          </a:p>
          <a:p>
            <a:r>
              <a:rPr lang="en-US" sz="2000" dirty="0"/>
              <a:t>C++/Python</a:t>
            </a:r>
          </a:p>
        </p:txBody>
      </p:sp>
      <p:pic>
        <p:nvPicPr>
          <p:cNvPr id="5" name="Picture 4">
            <a:extLst>
              <a:ext uri="{FF2B5EF4-FFF2-40B4-BE49-F238E27FC236}">
                <a16:creationId xmlns:a16="http://schemas.microsoft.com/office/drawing/2014/main" id="{8D6E3985-7B86-4E1B-BA6D-0D53CEE14345}"/>
              </a:ext>
            </a:extLst>
          </p:cNvPr>
          <p:cNvPicPr>
            <a:picLocks noChangeAspect="1"/>
          </p:cNvPicPr>
          <p:nvPr/>
        </p:nvPicPr>
        <p:blipFill>
          <a:blip r:embed="rId3"/>
          <a:stretch>
            <a:fillRect/>
          </a:stretch>
        </p:blipFill>
        <p:spPr>
          <a:xfrm>
            <a:off x="4075785" y="2336873"/>
            <a:ext cx="2610522" cy="1740348"/>
          </a:xfrm>
          <a:prstGeom prst="rect">
            <a:avLst/>
          </a:prstGeom>
        </p:spPr>
      </p:pic>
      <p:pic>
        <p:nvPicPr>
          <p:cNvPr id="7" name="Picture 6">
            <a:extLst>
              <a:ext uri="{FF2B5EF4-FFF2-40B4-BE49-F238E27FC236}">
                <a16:creationId xmlns:a16="http://schemas.microsoft.com/office/drawing/2014/main" id="{93698DCD-0F02-4E6F-88CC-D5FB90E7ECA0}"/>
              </a:ext>
            </a:extLst>
          </p:cNvPr>
          <p:cNvPicPr>
            <a:picLocks noChangeAspect="1"/>
          </p:cNvPicPr>
          <p:nvPr/>
        </p:nvPicPr>
        <p:blipFill>
          <a:blip r:embed="rId4"/>
          <a:stretch>
            <a:fillRect/>
          </a:stretch>
        </p:blipFill>
        <p:spPr>
          <a:xfrm>
            <a:off x="9105830" y="2109896"/>
            <a:ext cx="2503608" cy="2203312"/>
          </a:xfrm>
          <a:prstGeom prst="rect">
            <a:avLst/>
          </a:prstGeom>
        </p:spPr>
      </p:pic>
      <p:pic>
        <p:nvPicPr>
          <p:cNvPr id="15" name="Picture 14">
            <a:extLst>
              <a:ext uri="{FF2B5EF4-FFF2-40B4-BE49-F238E27FC236}">
                <a16:creationId xmlns:a16="http://schemas.microsoft.com/office/drawing/2014/main" id="{0B5A32BC-2ECE-4841-AAE1-B58A53D8CB0F}"/>
              </a:ext>
            </a:extLst>
          </p:cNvPr>
          <p:cNvPicPr>
            <a:picLocks noChangeAspect="1"/>
          </p:cNvPicPr>
          <p:nvPr/>
        </p:nvPicPr>
        <p:blipFill>
          <a:blip r:embed="rId5"/>
          <a:stretch>
            <a:fillRect/>
          </a:stretch>
        </p:blipFill>
        <p:spPr>
          <a:xfrm>
            <a:off x="6659221" y="2387032"/>
            <a:ext cx="2335671" cy="1749499"/>
          </a:xfrm>
          <a:prstGeom prst="rect">
            <a:avLst/>
          </a:prstGeom>
        </p:spPr>
      </p:pic>
      <p:pic>
        <p:nvPicPr>
          <p:cNvPr id="19" name="Picture 18">
            <a:extLst>
              <a:ext uri="{FF2B5EF4-FFF2-40B4-BE49-F238E27FC236}">
                <a16:creationId xmlns:a16="http://schemas.microsoft.com/office/drawing/2014/main" id="{40BE2981-1945-47C6-BC48-52D60B6C0CF6}"/>
              </a:ext>
            </a:extLst>
          </p:cNvPr>
          <p:cNvPicPr>
            <a:picLocks noChangeAspect="1"/>
          </p:cNvPicPr>
          <p:nvPr/>
        </p:nvPicPr>
        <p:blipFill>
          <a:blip r:embed="rId6"/>
          <a:stretch>
            <a:fillRect/>
          </a:stretch>
        </p:blipFill>
        <p:spPr>
          <a:xfrm>
            <a:off x="4222844" y="4567489"/>
            <a:ext cx="2970196" cy="1740349"/>
          </a:xfrm>
          <a:prstGeom prst="rect">
            <a:avLst/>
          </a:prstGeom>
        </p:spPr>
      </p:pic>
      <p:pic>
        <p:nvPicPr>
          <p:cNvPr id="22" name="Picture 21">
            <a:extLst>
              <a:ext uri="{FF2B5EF4-FFF2-40B4-BE49-F238E27FC236}">
                <a16:creationId xmlns:a16="http://schemas.microsoft.com/office/drawing/2014/main" id="{5508BBF0-B34B-47F8-B899-2E90E112044F}"/>
              </a:ext>
            </a:extLst>
          </p:cNvPr>
          <p:cNvPicPr>
            <a:picLocks noChangeAspect="1"/>
          </p:cNvPicPr>
          <p:nvPr/>
        </p:nvPicPr>
        <p:blipFill>
          <a:blip r:embed="rId7"/>
          <a:stretch>
            <a:fillRect/>
          </a:stretch>
        </p:blipFill>
        <p:spPr>
          <a:xfrm>
            <a:off x="7168691" y="4881903"/>
            <a:ext cx="2409524" cy="1314286"/>
          </a:xfrm>
          <a:prstGeom prst="rect">
            <a:avLst/>
          </a:prstGeom>
        </p:spPr>
      </p:pic>
      <p:pic>
        <p:nvPicPr>
          <p:cNvPr id="24" name="Picture 23">
            <a:extLst>
              <a:ext uri="{FF2B5EF4-FFF2-40B4-BE49-F238E27FC236}">
                <a16:creationId xmlns:a16="http://schemas.microsoft.com/office/drawing/2014/main" id="{5882CA54-74BD-4AB9-8DD5-63C43D85692A}"/>
              </a:ext>
            </a:extLst>
          </p:cNvPr>
          <p:cNvPicPr>
            <a:picLocks noChangeAspect="1"/>
          </p:cNvPicPr>
          <p:nvPr/>
        </p:nvPicPr>
        <p:blipFill>
          <a:blip r:embed="rId8"/>
          <a:stretch>
            <a:fillRect/>
          </a:stretch>
        </p:blipFill>
        <p:spPr>
          <a:xfrm>
            <a:off x="9578215" y="4588938"/>
            <a:ext cx="1965224" cy="1965224"/>
          </a:xfrm>
          <a:prstGeom prst="rect">
            <a:avLst/>
          </a:prstGeom>
        </p:spPr>
      </p:pic>
    </p:spTree>
    <p:extLst>
      <p:ext uri="{BB962C8B-B14F-4D97-AF65-F5344CB8AC3E}">
        <p14:creationId xmlns:p14="http://schemas.microsoft.com/office/powerpoint/2010/main" val="2623296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1500"/>
                                        <p:tgtEl>
                                          <p:spTgt spid="15"/>
                                        </p:tgtEl>
                                      </p:cBhvr>
                                    </p:animEffect>
                                  </p:childTnLst>
                                </p:cTn>
                              </p:par>
                            </p:childTnLst>
                          </p:cTn>
                        </p:par>
                        <p:par>
                          <p:cTn id="12" fill="hold">
                            <p:stCondLst>
                              <p:cond delay="3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500"/>
                                        <p:tgtEl>
                                          <p:spTgt spid="7"/>
                                        </p:tgtEl>
                                      </p:cBhvr>
                                    </p:animEffect>
                                  </p:childTnLst>
                                </p:cTn>
                              </p:par>
                            </p:childTnLst>
                          </p:cTn>
                        </p:par>
                        <p:par>
                          <p:cTn id="16" fill="hold">
                            <p:stCondLst>
                              <p:cond delay="450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1500"/>
                                        <p:tgtEl>
                                          <p:spTgt spid="19"/>
                                        </p:tgtEl>
                                      </p:cBhvr>
                                    </p:animEffect>
                                  </p:childTnLst>
                                </p:cTn>
                              </p:par>
                            </p:childTnLst>
                          </p:cTn>
                        </p:par>
                        <p:par>
                          <p:cTn id="20" fill="hold">
                            <p:stCondLst>
                              <p:cond delay="6000"/>
                            </p:stCondLst>
                            <p:childTnLst>
                              <p:par>
                                <p:cTn id="21" presetID="10" presetClass="entr" presetSubtype="0"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1500"/>
                                        <p:tgtEl>
                                          <p:spTgt spid="22"/>
                                        </p:tgtEl>
                                      </p:cBhvr>
                                    </p:animEffect>
                                  </p:childTnLst>
                                </p:cTn>
                              </p:par>
                            </p:childTnLst>
                          </p:cTn>
                        </p:par>
                        <p:par>
                          <p:cTn id="24" fill="hold">
                            <p:stCondLst>
                              <p:cond delay="7500"/>
                            </p:stCondLst>
                            <p:childTnLst>
                              <p:par>
                                <p:cTn id="25" presetID="10" presetClass="entr" presetSubtype="0" fill="hold"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1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a:xfrm>
            <a:off x="680323" y="2336873"/>
            <a:ext cx="6177677" cy="3599316"/>
          </a:xfrm>
        </p:spPr>
        <p:txBody>
          <a:bodyPr>
            <a:normAutofit/>
          </a:bodyPr>
          <a:lstStyle/>
          <a:p>
            <a:pPr algn="just"/>
            <a:r>
              <a:rPr lang="en-US" sz="2000" dirty="0"/>
              <a:t>To study research papers and other literature related to Brain Computer Interface.</a:t>
            </a:r>
          </a:p>
          <a:p>
            <a:pPr algn="just"/>
            <a:r>
              <a:rPr lang="en-US" sz="2000" dirty="0"/>
              <a:t>To gather data and preprocess it to remove ambiguities.</a:t>
            </a:r>
          </a:p>
          <a:p>
            <a:pPr algn="just"/>
            <a:r>
              <a:rPr lang="en-US" sz="2000" dirty="0"/>
              <a:t>To develop Machine Learning algorithms for classification.</a:t>
            </a:r>
          </a:p>
          <a:p>
            <a:pPr algn="just"/>
            <a:r>
              <a:rPr lang="en-US" sz="2000" dirty="0"/>
              <a:t>To control various devices based on what one thinks.</a:t>
            </a:r>
          </a:p>
          <a:p>
            <a:pPr algn="just"/>
            <a:r>
              <a:rPr lang="en-US" sz="2000" dirty="0"/>
              <a:t>Test and validate the final system.</a:t>
            </a:r>
          </a:p>
          <a:p>
            <a:pPr algn="just"/>
            <a:endParaRPr lang="en-US" sz="2000" dirty="0"/>
          </a:p>
        </p:txBody>
      </p:sp>
      <p:pic>
        <p:nvPicPr>
          <p:cNvPr id="9" name="Picture 8">
            <a:extLst>
              <a:ext uri="{FF2B5EF4-FFF2-40B4-BE49-F238E27FC236}">
                <a16:creationId xmlns:a16="http://schemas.microsoft.com/office/drawing/2014/main" id="{BA567FDC-0FCF-4431-A318-5B3D3D54F6CE}"/>
              </a:ext>
            </a:extLst>
          </p:cNvPr>
          <p:cNvPicPr>
            <a:picLocks noChangeAspect="1"/>
          </p:cNvPicPr>
          <p:nvPr/>
        </p:nvPicPr>
        <p:blipFill>
          <a:blip r:embed="rId3"/>
          <a:stretch>
            <a:fillRect/>
          </a:stretch>
        </p:blipFill>
        <p:spPr>
          <a:xfrm>
            <a:off x="8082677" y="2336873"/>
            <a:ext cx="3429000" cy="3429000"/>
          </a:xfrm>
          <a:prstGeom prst="rect">
            <a:avLst/>
          </a:prstGeom>
        </p:spPr>
      </p:pic>
    </p:spTree>
    <p:extLst>
      <p:ext uri="{BB962C8B-B14F-4D97-AF65-F5344CB8AC3E}">
        <p14:creationId xmlns:p14="http://schemas.microsoft.com/office/powerpoint/2010/main" val="2299844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4294967295"/>
            <p:extLst>
              <p:ext uri="{D42A27DB-BD31-4B8C-83A1-F6EECF244321}">
                <p14:modId xmlns:p14="http://schemas.microsoft.com/office/powerpoint/2010/main" val="825227039"/>
              </p:ext>
            </p:extLst>
          </p:nvPr>
        </p:nvGraphicFramePr>
        <p:xfrm>
          <a:off x="4132267" y="422698"/>
          <a:ext cx="5942542" cy="538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33" name="Group 32"/>
          <p:cNvGrpSpPr/>
          <p:nvPr/>
        </p:nvGrpSpPr>
        <p:grpSpPr>
          <a:xfrm>
            <a:off x="1812915" y="1878965"/>
            <a:ext cx="3936553" cy="1710267"/>
            <a:chOff x="346077" y="160866"/>
            <a:chExt cx="3936553" cy="1710267"/>
          </a:xfrm>
        </p:grpSpPr>
        <p:cxnSp>
          <p:nvCxnSpPr>
            <p:cNvPr id="19" name="Straight Arrow Connector 18"/>
            <p:cNvCxnSpPr/>
            <p:nvPr/>
          </p:nvCxnSpPr>
          <p:spPr>
            <a:xfrm flipH="1">
              <a:off x="3217868" y="584834"/>
              <a:ext cx="1064762" cy="431165"/>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346077" y="160866"/>
              <a:ext cx="2827867" cy="1710267"/>
            </a:xfrm>
            <a:prstGeom prst="roundRect">
              <a:avLst/>
            </a:prstGeom>
            <a:solidFill>
              <a:schemeClr val="accent1">
                <a:lumMod val="40000"/>
                <a:lumOff val="60000"/>
              </a:schemeClr>
            </a:solidFill>
            <a:ln w="57150">
              <a:solidFill>
                <a:schemeClr val="accent6">
                  <a:lumMod val="50000"/>
                </a:schemeClr>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chemeClr val="bg2">
                      <a:lumMod val="75000"/>
                    </a:schemeClr>
                  </a:solidFill>
                </a:rPr>
                <a:t>The data collected from each subject will be processed in order to remove noise. Average of similar EEG recordings corresponding to each subject will be calculated</a:t>
              </a:r>
              <a:r>
                <a:rPr lang="en-US" sz="1400" dirty="0">
                  <a:solidFill>
                    <a:schemeClr val="tx1"/>
                  </a:solidFill>
                </a:rPr>
                <a:t>. </a:t>
              </a:r>
              <a:endParaRPr lang="en-US" sz="1350" dirty="0">
                <a:solidFill>
                  <a:schemeClr val="bg2">
                    <a:lumMod val="75000"/>
                  </a:schemeClr>
                </a:solidFill>
                <a:latin typeface="Segoe UI Semibold" panose="020B0702040204020203" pitchFamily="34" charset="0"/>
                <a:cs typeface="Segoe UI Semibold" panose="020B0702040204020203" pitchFamily="34" charset="0"/>
              </a:endParaRPr>
            </a:p>
          </p:txBody>
        </p:sp>
      </p:grpSp>
      <p:grpSp>
        <p:nvGrpSpPr>
          <p:cNvPr id="34" name="Group 33"/>
          <p:cNvGrpSpPr/>
          <p:nvPr/>
        </p:nvGrpSpPr>
        <p:grpSpPr>
          <a:xfrm>
            <a:off x="5282678" y="5612767"/>
            <a:ext cx="3641720" cy="1126739"/>
            <a:chOff x="3657604" y="5551596"/>
            <a:chExt cx="3641720" cy="1126739"/>
          </a:xfrm>
        </p:grpSpPr>
        <p:sp>
          <p:nvSpPr>
            <p:cNvPr id="23" name="Down Arrow 22"/>
            <p:cNvSpPr/>
            <p:nvPr/>
          </p:nvSpPr>
          <p:spPr>
            <a:xfrm>
              <a:off x="5122928" y="5551596"/>
              <a:ext cx="742817" cy="475403"/>
            </a:xfrm>
            <a:prstGeom prst="downArrow">
              <a:avLst/>
            </a:prstGeom>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24" name="Group 23"/>
            <p:cNvGrpSpPr/>
            <p:nvPr/>
          </p:nvGrpSpPr>
          <p:grpSpPr>
            <a:xfrm>
              <a:off x="3657604" y="6123263"/>
              <a:ext cx="3641720" cy="555072"/>
              <a:chOff x="1150410" y="4400554"/>
              <a:chExt cx="3641720" cy="555072"/>
            </a:xfrm>
          </p:grpSpPr>
          <p:sp>
            <p:nvSpPr>
              <p:cNvPr id="25" name="Rectangle 24"/>
              <p:cNvSpPr/>
              <p:nvPr/>
            </p:nvSpPr>
            <p:spPr>
              <a:xfrm>
                <a:off x="1150410" y="4400554"/>
                <a:ext cx="3641720" cy="555072"/>
              </a:xfrm>
              <a:prstGeom prst="rect">
                <a:avLst/>
              </a:prstGeom>
              <a:ln w="38100">
                <a:solidFill>
                  <a:schemeClr val="bg2">
                    <a:lumMod val="75000"/>
                  </a:schemeClr>
                </a:solid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6" name="Rectangle 25"/>
              <p:cNvSpPr/>
              <p:nvPr/>
            </p:nvSpPr>
            <p:spPr>
              <a:xfrm>
                <a:off x="1150410" y="4400554"/>
                <a:ext cx="3641720" cy="555072"/>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13792" tIns="113792" rIns="113792" bIns="113792" numCol="1" spcCol="1270" anchor="ctr" anchorCtr="0">
                <a:noAutofit/>
              </a:bodyPr>
              <a:lstStyle/>
              <a:p>
                <a:pPr lvl="0" algn="ctr" defTabSz="711200">
                  <a:lnSpc>
                    <a:spcPct val="90000"/>
                  </a:lnSpc>
                  <a:spcBef>
                    <a:spcPct val="0"/>
                  </a:spcBef>
                  <a:spcAft>
                    <a:spcPct val="35000"/>
                  </a:spcAft>
                </a:pPr>
                <a:r>
                  <a:rPr lang="en-US" kern="1200" dirty="0"/>
                  <a:t>Hardware Assembly</a:t>
                </a:r>
              </a:p>
            </p:txBody>
          </p:sp>
        </p:grpSp>
      </p:grpSp>
      <p:grpSp>
        <p:nvGrpSpPr>
          <p:cNvPr id="32" name="Group 31"/>
          <p:cNvGrpSpPr/>
          <p:nvPr/>
        </p:nvGrpSpPr>
        <p:grpSpPr>
          <a:xfrm>
            <a:off x="7907866" y="422698"/>
            <a:ext cx="4284134" cy="4021668"/>
            <a:chOff x="6197600" y="203199"/>
            <a:chExt cx="4284134" cy="4021668"/>
          </a:xfrm>
        </p:grpSpPr>
        <p:cxnSp>
          <p:nvCxnSpPr>
            <p:cNvPr id="18" name="Straight Arrow Connector 17"/>
            <p:cNvCxnSpPr/>
            <p:nvPr/>
          </p:nvCxnSpPr>
          <p:spPr>
            <a:xfrm flipV="1">
              <a:off x="6519333" y="567266"/>
              <a:ext cx="1134534" cy="897466"/>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Rounded Rectangle 20"/>
            <p:cNvSpPr/>
            <p:nvPr/>
          </p:nvSpPr>
          <p:spPr>
            <a:xfrm>
              <a:off x="7653867" y="203199"/>
              <a:ext cx="2827867" cy="1710267"/>
            </a:xfrm>
            <a:prstGeom prst="roundRect">
              <a:avLst/>
            </a:prstGeom>
            <a:solidFill>
              <a:schemeClr val="accent1">
                <a:lumMod val="40000"/>
                <a:lumOff val="60000"/>
              </a:schemeClr>
            </a:solidFill>
            <a:ln w="57150">
              <a:solidFill>
                <a:schemeClr val="accent6">
                  <a:lumMod val="50000"/>
                </a:schemeClr>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chemeClr val="bg2">
                      <a:lumMod val="75000"/>
                    </a:schemeClr>
                  </a:solidFill>
                  <a:latin typeface="Segoe UI Semibold" panose="020B0702040204020203" pitchFamily="34" charset="0"/>
                  <a:cs typeface="Segoe UI Semibold" panose="020B0702040204020203" pitchFamily="34" charset="0"/>
                </a:rPr>
                <a:t>The subject after wearing the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Emotiv</a:t>
              </a:r>
              <a:r>
                <a:rPr lang="en-US" sz="1400" dirty="0">
                  <a:solidFill>
                    <a:schemeClr val="bg2">
                      <a:lumMod val="75000"/>
                    </a:schemeClr>
                  </a:solidFill>
                  <a:latin typeface="Segoe UI Semibold" panose="020B0702040204020203" pitchFamily="34" charset="0"/>
                  <a:cs typeface="Segoe UI Semibold" panose="020B0702040204020203" pitchFamily="34" charset="0"/>
                </a:rPr>
                <a:t> headset, will be asked to perform an action at specific time intervals. Each EEG session will be recorded in the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Emotiv’s</a:t>
              </a:r>
              <a:r>
                <a:rPr lang="en-US" sz="1400" dirty="0">
                  <a:solidFill>
                    <a:schemeClr val="bg2">
                      <a:lumMod val="75000"/>
                    </a:schemeClr>
                  </a:solidFill>
                  <a:latin typeface="Segoe UI Semibold" panose="020B0702040204020203" pitchFamily="34" charset="0"/>
                  <a:cs typeface="Segoe UI Semibold" panose="020B0702040204020203" pitchFamily="34" charset="0"/>
                </a:rPr>
                <a:t>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Testbench</a:t>
              </a:r>
              <a:r>
                <a:rPr lang="en-US" sz="1400" dirty="0">
                  <a:solidFill>
                    <a:schemeClr val="bg2">
                      <a:lumMod val="75000"/>
                    </a:schemeClr>
                  </a:solidFill>
                  <a:latin typeface="Segoe UI Semibold" panose="020B0702040204020203" pitchFamily="34" charset="0"/>
                  <a:cs typeface="Segoe UI Semibold" panose="020B0702040204020203" pitchFamily="34" charset="0"/>
                </a:rPr>
                <a:t>.</a:t>
              </a:r>
            </a:p>
          </p:txBody>
        </p:sp>
        <p:sp>
          <p:nvSpPr>
            <p:cNvPr id="27" name="Rounded Rectangle 26"/>
            <p:cNvSpPr/>
            <p:nvPr/>
          </p:nvSpPr>
          <p:spPr>
            <a:xfrm>
              <a:off x="7434791" y="2514600"/>
              <a:ext cx="2827867" cy="1710267"/>
            </a:xfrm>
            <a:prstGeom prst="roundRect">
              <a:avLst/>
            </a:prstGeom>
            <a:solidFill>
              <a:schemeClr val="accent1">
                <a:lumMod val="40000"/>
                <a:lumOff val="60000"/>
              </a:schemeClr>
            </a:solidFill>
            <a:ln w="57150">
              <a:solidFill>
                <a:schemeClr val="accent6">
                  <a:lumMod val="50000"/>
                </a:schemeClr>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chemeClr val="bg2">
                      <a:lumMod val="75000"/>
                    </a:schemeClr>
                  </a:solidFill>
                  <a:latin typeface="Segoe UI Semibold" panose="020B0702040204020203" pitchFamily="34" charset="0"/>
                  <a:cs typeface="Segoe UI Semibold" panose="020B0702040204020203" pitchFamily="34" charset="0"/>
                </a:rPr>
                <a:t>To train a classification model for classification of the thoughts of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Emotiv</a:t>
              </a:r>
              <a:r>
                <a:rPr lang="en-US" sz="1400" dirty="0">
                  <a:solidFill>
                    <a:schemeClr val="bg2">
                      <a:lumMod val="75000"/>
                    </a:schemeClr>
                  </a:solidFill>
                  <a:latin typeface="Segoe UI Semibold" panose="020B0702040204020203" pitchFamily="34" charset="0"/>
                  <a:cs typeface="Segoe UI Semibold" panose="020B0702040204020203" pitchFamily="34" charset="0"/>
                </a:rPr>
                <a:t> users based on the EEG signals received into five discrete brain thoughts.</a:t>
              </a:r>
            </a:p>
          </p:txBody>
        </p:sp>
        <p:cxnSp>
          <p:nvCxnSpPr>
            <p:cNvPr id="28" name="Straight Arrow Connector 27"/>
            <p:cNvCxnSpPr/>
            <p:nvPr/>
          </p:nvCxnSpPr>
          <p:spPr>
            <a:xfrm>
              <a:off x="6197600" y="3251200"/>
              <a:ext cx="1237191" cy="355600"/>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p:nvGrpSpPr>
        <p:grpSpPr>
          <a:xfrm>
            <a:off x="10322" y="173437"/>
            <a:ext cx="1854191" cy="5914733"/>
            <a:chOff x="10322" y="173437"/>
            <a:chExt cx="1854191" cy="6293866"/>
          </a:xfrm>
        </p:grpSpPr>
        <p:sp>
          <p:nvSpPr>
            <p:cNvPr id="31" name="Down Arrow 30"/>
            <p:cNvSpPr/>
            <p:nvPr/>
          </p:nvSpPr>
          <p:spPr>
            <a:xfrm>
              <a:off x="10322" y="173437"/>
              <a:ext cx="1854191" cy="6293866"/>
            </a:xfrm>
            <a:prstGeom prst="downArrow">
              <a:avLst/>
            </a:prstGeom>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629640" y="329566"/>
              <a:ext cx="615553" cy="4809066"/>
            </a:xfrm>
            <a:prstGeom prst="rect">
              <a:avLst/>
            </a:prstGeom>
            <a:noFill/>
          </p:spPr>
          <p:txBody>
            <a:bodyPr vert="vert270" wrap="square" rtlCol="0">
              <a:spAutoFit/>
            </a:bodyPr>
            <a:lstStyle/>
            <a:p>
              <a:r>
                <a:rPr lang="en-US" sz="2800" i="1" dirty="0"/>
                <a:t>PROJECT EXECUTION PLAN</a:t>
              </a:r>
            </a:p>
          </p:txBody>
        </p:sp>
      </p:grpSp>
    </p:spTree>
    <p:extLst>
      <p:ext uri="{BB962C8B-B14F-4D97-AF65-F5344CB8AC3E}">
        <p14:creationId xmlns:p14="http://schemas.microsoft.com/office/powerpoint/2010/main" val="3022026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19EC6-F00A-47DE-A84E-7037C99A378B}"/>
              </a:ext>
            </a:extLst>
          </p:cNvPr>
          <p:cNvSpPr>
            <a:spLocks noGrp="1"/>
          </p:cNvSpPr>
          <p:nvPr>
            <p:ph type="title"/>
          </p:nvPr>
        </p:nvSpPr>
        <p:spPr/>
        <p:txBody>
          <a:bodyPr/>
          <a:lstStyle/>
          <a:p>
            <a:r>
              <a:rPr lang="en-US" dirty="0"/>
              <a:t>Outcomes</a:t>
            </a:r>
          </a:p>
        </p:txBody>
      </p:sp>
      <p:sp>
        <p:nvSpPr>
          <p:cNvPr id="3" name="Content Placeholder 2">
            <a:extLst>
              <a:ext uri="{FF2B5EF4-FFF2-40B4-BE49-F238E27FC236}">
                <a16:creationId xmlns:a16="http://schemas.microsoft.com/office/drawing/2014/main" id="{213008DA-2A11-49DF-BA97-E1D0C1756B6E}"/>
              </a:ext>
            </a:extLst>
          </p:cNvPr>
          <p:cNvSpPr>
            <a:spLocks noGrp="1"/>
          </p:cNvSpPr>
          <p:nvPr>
            <p:ph idx="1"/>
          </p:nvPr>
        </p:nvSpPr>
        <p:spPr>
          <a:xfrm>
            <a:off x="680321" y="2482014"/>
            <a:ext cx="9613861" cy="690999"/>
          </a:xfrm>
        </p:spPr>
        <p:txBody>
          <a:bodyPr>
            <a:normAutofit/>
          </a:bodyPr>
          <a:lstStyle/>
          <a:p>
            <a:r>
              <a:rPr lang="en-US" sz="2000" dirty="0"/>
              <a:t>Patients with disabilities will find a new way to move themselves or the things around.</a:t>
            </a:r>
          </a:p>
        </p:txBody>
      </p:sp>
      <p:pic>
        <p:nvPicPr>
          <p:cNvPr id="9" name="Picture 8">
            <a:extLst>
              <a:ext uri="{FF2B5EF4-FFF2-40B4-BE49-F238E27FC236}">
                <a16:creationId xmlns:a16="http://schemas.microsoft.com/office/drawing/2014/main" id="{60276802-7E2D-466E-A11A-4B6A5DBDF365}"/>
              </a:ext>
            </a:extLst>
          </p:cNvPr>
          <p:cNvPicPr>
            <a:picLocks noChangeAspect="1"/>
          </p:cNvPicPr>
          <p:nvPr/>
        </p:nvPicPr>
        <p:blipFill>
          <a:blip r:embed="rId3"/>
          <a:stretch>
            <a:fillRect/>
          </a:stretch>
        </p:blipFill>
        <p:spPr>
          <a:xfrm>
            <a:off x="6090400" y="3975269"/>
            <a:ext cx="3530923" cy="2346984"/>
          </a:xfrm>
          <a:prstGeom prst="rect">
            <a:avLst/>
          </a:prstGeom>
          <a:ln>
            <a:noFill/>
          </a:ln>
          <a:effectLst>
            <a:softEdge rad="112500"/>
          </a:effectLst>
        </p:spPr>
      </p:pic>
      <p:pic>
        <p:nvPicPr>
          <p:cNvPr id="11" name="Picture 10">
            <a:extLst>
              <a:ext uri="{FF2B5EF4-FFF2-40B4-BE49-F238E27FC236}">
                <a16:creationId xmlns:a16="http://schemas.microsoft.com/office/drawing/2014/main" id="{5B6EDDCE-1557-49F7-90B8-C91E7E660062}"/>
              </a:ext>
            </a:extLst>
          </p:cNvPr>
          <p:cNvPicPr>
            <a:picLocks noChangeAspect="1"/>
          </p:cNvPicPr>
          <p:nvPr/>
        </p:nvPicPr>
        <p:blipFill>
          <a:blip r:embed="rId4"/>
          <a:stretch>
            <a:fillRect/>
          </a:stretch>
        </p:blipFill>
        <p:spPr>
          <a:xfrm>
            <a:off x="2305711" y="3995484"/>
            <a:ext cx="2898745" cy="2346984"/>
          </a:xfrm>
          <a:prstGeom prst="rect">
            <a:avLst/>
          </a:prstGeom>
        </p:spPr>
      </p:pic>
      <p:sp>
        <p:nvSpPr>
          <p:cNvPr id="12" name="TextBox 11">
            <a:extLst>
              <a:ext uri="{FF2B5EF4-FFF2-40B4-BE49-F238E27FC236}">
                <a16:creationId xmlns:a16="http://schemas.microsoft.com/office/drawing/2014/main" id="{893A1EE8-C34D-4355-B1E5-32C7C38DCA4A}"/>
              </a:ext>
            </a:extLst>
          </p:cNvPr>
          <p:cNvSpPr txBox="1"/>
          <p:nvPr/>
        </p:nvSpPr>
        <p:spPr>
          <a:xfrm>
            <a:off x="658336" y="3152798"/>
            <a:ext cx="9195758"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t>Bringing in specific thoughts in the mind and forbidding others, would in general help increase focus.</a:t>
            </a:r>
          </a:p>
        </p:txBody>
      </p:sp>
      <p:sp>
        <p:nvSpPr>
          <p:cNvPr id="7" name="Content Placeholder 2">
            <a:extLst>
              <a:ext uri="{FF2B5EF4-FFF2-40B4-BE49-F238E27FC236}">
                <a16:creationId xmlns:a16="http://schemas.microsoft.com/office/drawing/2014/main" id="{5243E545-5A59-420D-A0A9-C1A575DA052D}"/>
              </a:ext>
            </a:extLst>
          </p:cNvPr>
          <p:cNvSpPr txBox="1">
            <a:spLocks/>
          </p:cNvSpPr>
          <p:nvPr/>
        </p:nvSpPr>
        <p:spPr>
          <a:xfrm>
            <a:off x="680321" y="2017423"/>
            <a:ext cx="9577573" cy="4231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r>
              <a:rPr lang="en-US" sz="2000" dirty="0"/>
              <a:t>Develop a system for hospitals for people who cannot walk or speak.</a:t>
            </a:r>
          </a:p>
        </p:txBody>
      </p:sp>
    </p:spTree>
    <p:extLst>
      <p:ext uri="{BB962C8B-B14F-4D97-AF65-F5344CB8AC3E}">
        <p14:creationId xmlns:p14="http://schemas.microsoft.com/office/powerpoint/2010/main" val="2801124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2" grpId="0"/>
      <p:bldP spid="7"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65640B48-A99C-49EF-B72C-434ECD8822BF}"/>
              </a:ext>
            </a:extLst>
          </p:cNvPr>
          <p:cNvGraphicFramePr>
            <a:graphicFrameLocks/>
          </p:cNvGraphicFramePr>
          <p:nvPr>
            <p:extLst>
              <p:ext uri="{D42A27DB-BD31-4B8C-83A1-F6EECF244321}">
                <p14:modId xmlns:p14="http://schemas.microsoft.com/office/powerpoint/2010/main" val="3694245427"/>
              </p:ext>
            </p:extLst>
          </p:nvPr>
        </p:nvGraphicFramePr>
        <p:xfrm>
          <a:off x="680321" y="2882646"/>
          <a:ext cx="10916595" cy="2923066"/>
        </p:xfrm>
        <a:graphic>
          <a:graphicData uri="http://schemas.openxmlformats.org/drawingml/2006/table">
            <a:tbl>
              <a:tblPr firstRow="1" firstCol="1" bandRow="1">
                <a:noFill/>
                <a:tableStyleId>{5C22544A-7EE6-4342-B048-85BDC9FD1C3A}</a:tableStyleId>
              </a:tblPr>
              <a:tblGrid>
                <a:gridCol w="927514">
                  <a:extLst>
                    <a:ext uri="{9D8B030D-6E8A-4147-A177-3AD203B41FA5}">
                      <a16:colId xmlns:a16="http://schemas.microsoft.com/office/drawing/2014/main" val="20000"/>
                    </a:ext>
                  </a:extLst>
                </a:gridCol>
                <a:gridCol w="4426463">
                  <a:extLst>
                    <a:ext uri="{9D8B030D-6E8A-4147-A177-3AD203B41FA5}">
                      <a16:colId xmlns:a16="http://schemas.microsoft.com/office/drawing/2014/main" val="20001"/>
                    </a:ext>
                  </a:extLst>
                </a:gridCol>
                <a:gridCol w="530707">
                  <a:extLst>
                    <a:ext uri="{9D8B030D-6E8A-4147-A177-3AD203B41FA5}">
                      <a16:colId xmlns:a16="http://schemas.microsoft.com/office/drawing/2014/main" val="20002"/>
                    </a:ext>
                  </a:extLst>
                </a:gridCol>
                <a:gridCol w="573710">
                  <a:extLst>
                    <a:ext uri="{9D8B030D-6E8A-4147-A177-3AD203B41FA5}">
                      <a16:colId xmlns:a16="http://schemas.microsoft.com/office/drawing/2014/main" val="20003"/>
                    </a:ext>
                  </a:extLst>
                </a:gridCol>
                <a:gridCol w="523865">
                  <a:extLst>
                    <a:ext uri="{9D8B030D-6E8A-4147-A177-3AD203B41FA5}">
                      <a16:colId xmlns:a16="http://schemas.microsoft.com/office/drawing/2014/main" val="20004"/>
                    </a:ext>
                  </a:extLst>
                </a:gridCol>
                <a:gridCol w="596190">
                  <a:extLst>
                    <a:ext uri="{9D8B030D-6E8A-4147-A177-3AD203B41FA5}">
                      <a16:colId xmlns:a16="http://schemas.microsoft.com/office/drawing/2014/main" val="20005"/>
                    </a:ext>
                  </a:extLst>
                </a:gridCol>
                <a:gridCol w="554162">
                  <a:extLst>
                    <a:ext uri="{9D8B030D-6E8A-4147-A177-3AD203B41FA5}">
                      <a16:colId xmlns:a16="http://schemas.microsoft.com/office/drawing/2014/main" val="20006"/>
                    </a:ext>
                  </a:extLst>
                </a:gridCol>
                <a:gridCol w="554162">
                  <a:extLst>
                    <a:ext uri="{9D8B030D-6E8A-4147-A177-3AD203B41FA5}">
                      <a16:colId xmlns:a16="http://schemas.microsoft.com/office/drawing/2014/main" val="20007"/>
                    </a:ext>
                  </a:extLst>
                </a:gridCol>
                <a:gridCol w="554162">
                  <a:extLst>
                    <a:ext uri="{9D8B030D-6E8A-4147-A177-3AD203B41FA5}">
                      <a16:colId xmlns:a16="http://schemas.microsoft.com/office/drawing/2014/main" val="20008"/>
                    </a:ext>
                  </a:extLst>
                </a:gridCol>
                <a:gridCol w="554162">
                  <a:extLst>
                    <a:ext uri="{9D8B030D-6E8A-4147-A177-3AD203B41FA5}">
                      <a16:colId xmlns:a16="http://schemas.microsoft.com/office/drawing/2014/main" val="20009"/>
                    </a:ext>
                  </a:extLst>
                </a:gridCol>
                <a:gridCol w="554162">
                  <a:extLst>
                    <a:ext uri="{9D8B030D-6E8A-4147-A177-3AD203B41FA5}">
                      <a16:colId xmlns:a16="http://schemas.microsoft.com/office/drawing/2014/main" val="20010"/>
                    </a:ext>
                  </a:extLst>
                </a:gridCol>
                <a:gridCol w="567336">
                  <a:extLst>
                    <a:ext uri="{9D8B030D-6E8A-4147-A177-3AD203B41FA5}">
                      <a16:colId xmlns:a16="http://schemas.microsoft.com/office/drawing/2014/main" val="20011"/>
                    </a:ext>
                  </a:extLst>
                </a:gridCol>
              </a:tblGrid>
              <a:tr h="712211">
                <a:tc>
                  <a:txBody>
                    <a:bodyPr/>
                    <a:lstStyle/>
                    <a:p>
                      <a:pPr marL="0" marR="0" algn="ctr">
                        <a:lnSpc>
                          <a:spcPct val="115000"/>
                        </a:lnSpc>
                        <a:spcBef>
                          <a:spcPts val="0"/>
                        </a:spcBef>
                        <a:spcAft>
                          <a:spcPts val="0"/>
                        </a:spcAft>
                      </a:pPr>
                      <a:r>
                        <a:rPr lang="en-IN" sz="2000" dirty="0">
                          <a:effectLst/>
                        </a:rPr>
                        <a:t>Sr.no</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Activity</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Feb</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Mar</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Apr</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May</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Jun</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Jul</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Aug</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Sep</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Oct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Nov</a:t>
                      </a:r>
                      <a:endParaRPr lang="en-US" sz="2000">
                        <a:effectLst/>
                        <a:latin typeface="+mj-lt"/>
                        <a:ea typeface="Calibri"/>
                        <a:cs typeface="Times New Roman"/>
                      </a:endParaRPr>
                    </a:p>
                  </a:txBody>
                  <a:tcPr marL="68580" marR="68580" marT="0" marB="0"/>
                </a:tc>
                <a:extLst>
                  <a:ext uri="{0D108BD9-81ED-4DB2-BD59-A6C34878D82A}">
                    <a16:rowId xmlns:a16="http://schemas.microsoft.com/office/drawing/2014/main" val="10000"/>
                  </a:ext>
                </a:extLst>
              </a:tr>
              <a:tr h="430330">
                <a:tc>
                  <a:txBody>
                    <a:bodyPr/>
                    <a:lstStyle/>
                    <a:p>
                      <a:pPr marL="0" marR="0" algn="ctr">
                        <a:lnSpc>
                          <a:spcPct val="115000"/>
                        </a:lnSpc>
                        <a:spcBef>
                          <a:spcPts val="0"/>
                        </a:spcBef>
                        <a:spcAft>
                          <a:spcPts val="0"/>
                        </a:spcAft>
                      </a:pPr>
                      <a:r>
                        <a:rPr lang="en-IN" sz="2000">
                          <a:effectLst/>
                        </a:rPr>
                        <a:t>1.</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US" sz="2000" dirty="0">
                          <a:effectLst/>
                          <a:latin typeface="+mj-lt"/>
                          <a:ea typeface="Calibri"/>
                          <a:cs typeface="Times New Roman"/>
                        </a:rPr>
                        <a:t>Literature Survey</a:t>
                      </a:r>
                    </a:p>
                  </a:txBody>
                  <a:tcPr marL="68580" marR="68580" marT="0" marB="0"/>
                </a:tc>
                <a:tc>
                  <a:txBody>
                    <a:bodyPr/>
                    <a:lstStyle/>
                    <a:p>
                      <a:pPr marL="0" marR="0" algn="ctr">
                        <a:lnSpc>
                          <a:spcPct val="115000"/>
                        </a:lnSpc>
                        <a:spcBef>
                          <a:spcPts val="0"/>
                        </a:spcBef>
                        <a:spcAft>
                          <a:spcPts val="0"/>
                        </a:spcAft>
                      </a:pPr>
                      <a:endParaRPr lang="en-US" sz="2000" dirty="0">
                        <a:solidFill>
                          <a:schemeClr val="bg1"/>
                        </a:solidFill>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extLst>
                  <a:ext uri="{0D108BD9-81ED-4DB2-BD59-A6C34878D82A}">
                    <a16:rowId xmlns:a16="http://schemas.microsoft.com/office/drawing/2014/main" val="10001"/>
                  </a:ext>
                </a:extLst>
              </a:tr>
              <a:tr h="356105">
                <a:tc>
                  <a:txBody>
                    <a:bodyPr/>
                    <a:lstStyle/>
                    <a:p>
                      <a:pPr marL="0" marR="0" algn="ctr">
                        <a:lnSpc>
                          <a:spcPct val="115000"/>
                        </a:lnSpc>
                        <a:spcBef>
                          <a:spcPts val="0"/>
                        </a:spcBef>
                        <a:spcAft>
                          <a:spcPts val="0"/>
                        </a:spcAft>
                      </a:pPr>
                      <a:r>
                        <a:rPr lang="en-IN" sz="2000">
                          <a:effectLst/>
                        </a:rPr>
                        <a:t>2.</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Data Collection and Pre-processing</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extLst>
                  <a:ext uri="{0D108BD9-81ED-4DB2-BD59-A6C34878D82A}">
                    <a16:rowId xmlns:a16="http://schemas.microsoft.com/office/drawing/2014/main" val="10002"/>
                  </a:ext>
                </a:extLst>
              </a:tr>
              <a:tr h="356105">
                <a:tc>
                  <a:txBody>
                    <a:bodyPr/>
                    <a:lstStyle/>
                    <a:p>
                      <a:pPr marL="0" marR="0" algn="ctr">
                        <a:lnSpc>
                          <a:spcPct val="115000"/>
                        </a:lnSpc>
                        <a:spcBef>
                          <a:spcPts val="0"/>
                        </a:spcBef>
                        <a:spcAft>
                          <a:spcPts val="0"/>
                        </a:spcAft>
                      </a:pPr>
                      <a:r>
                        <a:rPr lang="en-IN" sz="2000" dirty="0">
                          <a:effectLst/>
                        </a:rPr>
                        <a:t>3.</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US" sz="2000" dirty="0">
                          <a:effectLst/>
                          <a:latin typeface="+mj-lt"/>
                          <a:ea typeface="Calibri"/>
                          <a:cs typeface="Times New Roman"/>
                        </a:rPr>
                        <a:t>Model Training and Test</a:t>
                      </a: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endParaRPr lang="en-US" sz="2000" dirty="0">
                        <a:effectLst/>
                        <a:latin typeface="+mj-lt"/>
                        <a:ea typeface="Calibri"/>
                        <a:cs typeface="Times New Roman"/>
                      </a:endParaRPr>
                    </a:p>
                  </a:txBody>
                  <a:tcPr marL="68580" marR="68580" marT="0" marB="0">
                    <a:solidFill>
                      <a:schemeClr val="bg2">
                        <a:lumMod val="20000"/>
                        <a:lumOff val="80000"/>
                      </a:schemeClr>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extLst>
                  <a:ext uri="{0D108BD9-81ED-4DB2-BD59-A6C34878D82A}">
                    <a16:rowId xmlns:a16="http://schemas.microsoft.com/office/drawing/2014/main" val="10004"/>
                  </a:ext>
                </a:extLst>
              </a:tr>
              <a:tr h="356105">
                <a:tc>
                  <a:txBody>
                    <a:bodyPr/>
                    <a:lstStyle/>
                    <a:p>
                      <a:pPr marL="0" marR="0" algn="ctr">
                        <a:lnSpc>
                          <a:spcPct val="115000"/>
                        </a:lnSpc>
                        <a:spcBef>
                          <a:spcPts val="0"/>
                        </a:spcBef>
                        <a:spcAft>
                          <a:spcPts val="0"/>
                        </a:spcAft>
                      </a:pPr>
                      <a:r>
                        <a:rPr lang="en-IN" sz="2000" dirty="0">
                          <a:effectLst/>
                        </a:rPr>
                        <a:t>4.</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US" sz="2000" dirty="0">
                          <a:effectLst/>
                          <a:latin typeface="+mj-lt"/>
                          <a:ea typeface="Calibri"/>
                          <a:cs typeface="Times New Roman"/>
                        </a:rPr>
                        <a:t>Hardware Interfacing</a:t>
                      </a: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2">
                        <a:lumMod val="20000"/>
                        <a:lumOff val="80000"/>
                      </a:schemeClr>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extLst>
                  <a:ext uri="{0D108BD9-81ED-4DB2-BD59-A6C34878D82A}">
                    <a16:rowId xmlns:a16="http://schemas.microsoft.com/office/drawing/2014/main" val="10007"/>
                  </a:ext>
                </a:extLst>
              </a:tr>
              <a:tr h="356105">
                <a:tc>
                  <a:txBody>
                    <a:bodyPr/>
                    <a:lstStyle/>
                    <a:p>
                      <a:pPr marL="0" marR="0" algn="ctr">
                        <a:lnSpc>
                          <a:spcPct val="115000"/>
                        </a:lnSpc>
                        <a:spcBef>
                          <a:spcPts val="0"/>
                        </a:spcBef>
                        <a:spcAft>
                          <a:spcPts val="0"/>
                        </a:spcAft>
                      </a:pPr>
                      <a:r>
                        <a:rPr lang="en-IN" sz="2000" dirty="0">
                          <a:effectLst/>
                        </a:rPr>
                        <a:t>5.</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latin typeface="+mj-lt"/>
                          <a:ea typeface="Calibri"/>
                          <a:cs typeface="Times New Roman"/>
                        </a:rPr>
                        <a:t>Testing and Validation of System</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2">
                        <a:lumMod val="20000"/>
                        <a:lumOff val="80000"/>
                      </a:schemeClr>
                    </a:solidFill>
                  </a:tcPr>
                </a:tc>
                <a:extLst>
                  <a:ext uri="{0D108BD9-81ED-4DB2-BD59-A6C34878D82A}">
                    <a16:rowId xmlns:a16="http://schemas.microsoft.com/office/drawing/2014/main" val="10009"/>
                  </a:ext>
                </a:extLst>
              </a:tr>
              <a:tr h="356105">
                <a:tc>
                  <a:txBody>
                    <a:bodyPr/>
                    <a:lstStyle/>
                    <a:p>
                      <a:pPr marL="0" marR="0" algn="ctr">
                        <a:lnSpc>
                          <a:spcPct val="115000"/>
                        </a:lnSpc>
                        <a:spcBef>
                          <a:spcPts val="0"/>
                        </a:spcBef>
                        <a:spcAft>
                          <a:spcPts val="0"/>
                        </a:spcAft>
                      </a:pPr>
                      <a:r>
                        <a:rPr lang="en-IN" sz="2000" dirty="0">
                          <a:effectLst/>
                        </a:rPr>
                        <a:t>6.</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Final Report</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2">
                        <a:lumMod val="20000"/>
                        <a:lumOff val="80000"/>
                      </a:schemeClr>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extLst>
                  <a:ext uri="{0D108BD9-81ED-4DB2-BD59-A6C34878D82A}">
                    <a16:rowId xmlns:a16="http://schemas.microsoft.com/office/drawing/2014/main" val="10010"/>
                  </a:ext>
                </a:extLst>
              </a:tr>
            </a:tbl>
          </a:graphicData>
        </a:graphic>
      </p:graphicFrame>
      <p:sp>
        <p:nvSpPr>
          <p:cNvPr id="6" name="Title 5">
            <a:extLst>
              <a:ext uri="{FF2B5EF4-FFF2-40B4-BE49-F238E27FC236}">
                <a16:creationId xmlns:a16="http://schemas.microsoft.com/office/drawing/2014/main" id="{37F3C641-7219-4B0E-88AD-19CAF4EFA07B}"/>
              </a:ext>
            </a:extLst>
          </p:cNvPr>
          <p:cNvSpPr>
            <a:spLocks noGrp="1"/>
          </p:cNvSpPr>
          <p:nvPr>
            <p:ph type="title"/>
          </p:nvPr>
        </p:nvSpPr>
        <p:spPr/>
        <p:txBody>
          <a:bodyPr/>
          <a:lstStyle/>
          <a:p>
            <a:r>
              <a:rPr lang="en-US" dirty="0"/>
              <a:t>Work Plan</a:t>
            </a:r>
          </a:p>
        </p:txBody>
      </p:sp>
    </p:spTree>
    <p:extLst>
      <p:ext uri="{BB962C8B-B14F-4D97-AF65-F5344CB8AC3E}">
        <p14:creationId xmlns:p14="http://schemas.microsoft.com/office/powerpoint/2010/main" val="7306278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8E7B-E96A-4899-AC3C-4359B222EB53}"/>
              </a:ext>
            </a:extLst>
          </p:cNvPr>
          <p:cNvSpPr>
            <a:spLocks noGrp="1"/>
          </p:cNvSpPr>
          <p:nvPr>
            <p:ph type="title"/>
          </p:nvPr>
        </p:nvSpPr>
        <p:spPr/>
        <p:txBody>
          <a:bodyPr/>
          <a:lstStyle/>
          <a:p>
            <a:r>
              <a:rPr lang="en-US" dirty="0"/>
              <a:t>Member Contribution</a:t>
            </a:r>
          </a:p>
        </p:txBody>
      </p:sp>
      <p:sp>
        <p:nvSpPr>
          <p:cNvPr id="3" name="Content Placeholder 2">
            <a:extLst>
              <a:ext uri="{FF2B5EF4-FFF2-40B4-BE49-F238E27FC236}">
                <a16:creationId xmlns:a16="http://schemas.microsoft.com/office/drawing/2014/main" id="{A35C9D3A-70E8-4255-804C-46D0C26686F6}"/>
              </a:ext>
            </a:extLst>
          </p:cNvPr>
          <p:cNvSpPr>
            <a:spLocks noGrp="1"/>
          </p:cNvSpPr>
          <p:nvPr>
            <p:ph idx="1"/>
          </p:nvPr>
        </p:nvSpPr>
        <p:spPr/>
        <p:txBody>
          <a:bodyPr/>
          <a:lstStyle/>
          <a:p>
            <a:endParaRPr lang="en-US" dirty="0"/>
          </a:p>
        </p:txBody>
      </p:sp>
      <p:graphicFrame>
        <p:nvGraphicFramePr>
          <p:cNvPr id="4" name="Content Placeholder 8">
            <a:extLst>
              <a:ext uri="{FF2B5EF4-FFF2-40B4-BE49-F238E27FC236}">
                <a16:creationId xmlns:a16="http://schemas.microsoft.com/office/drawing/2014/main" id="{58AA3136-14B9-4D8F-87A9-C643FF7CA221}"/>
              </a:ext>
            </a:extLst>
          </p:cNvPr>
          <p:cNvGraphicFramePr>
            <a:graphicFrameLocks/>
          </p:cNvGraphicFramePr>
          <p:nvPr>
            <p:extLst>
              <p:ext uri="{D42A27DB-BD31-4B8C-83A1-F6EECF244321}">
                <p14:modId xmlns:p14="http://schemas.microsoft.com/office/powerpoint/2010/main" val="352366478"/>
              </p:ext>
            </p:extLst>
          </p:nvPr>
        </p:nvGraphicFramePr>
        <p:xfrm>
          <a:off x="1561137" y="2542114"/>
          <a:ext cx="8229600" cy="33940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66246992"/>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321</TotalTime>
  <Words>1117</Words>
  <Application>Microsoft Office PowerPoint</Application>
  <PresentationFormat>Widescreen</PresentationFormat>
  <Paragraphs>179</Paragraphs>
  <Slides>9</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Segoe UI Semibold</vt:lpstr>
      <vt:lpstr>Times New Roman</vt:lpstr>
      <vt:lpstr>Trebuchet MS</vt:lpstr>
      <vt:lpstr>Berlin</vt:lpstr>
      <vt:lpstr>Superhuman</vt:lpstr>
      <vt:lpstr>Project Overview</vt:lpstr>
      <vt:lpstr>Need Analysis</vt:lpstr>
      <vt:lpstr>Project Requirements :</vt:lpstr>
      <vt:lpstr>Objectives</vt:lpstr>
      <vt:lpstr>PowerPoint Presentation</vt:lpstr>
      <vt:lpstr>Outcomes</vt:lpstr>
      <vt:lpstr>Work Plan</vt:lpstr>
      <vt:lpstr>Member Contribution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Ansh</dc:creator>
  <cp:lastModifiedBy>Ansh</cp:lastModifiedBy>
  <cp:revision>23</cp:revision>
  <dcterms:created xsi:type="dcterms:W3CDTF">2018-02-16T07:46:27Z</dcterms:created>
  <dcterms:modified xsi:type="dcterms:W3CDTF">2018-02-20T04:42:42Z</dcterms:modified>
</cp:coreProperties>
</file>

<file path=docProps/thumbnail.jpeg>
</file>